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80" r:id="rId16"/>
    <p:sldId id="272" r:id="rId17"/>
    <p:sldId id="273" r:id="rId18"/>
    <p:sldId id="274" r:id="rId19"/>
    <p:sldId id="275" r:id="rId20"/>
    <p:sldId id="276" r:id="rId21"/>
    <p:sldId id="281" r:id="rId22"/>
    <p:sldId id="282" r:id="rId23"/>
    <p:sldId id="284" r:id="rId24"/>
    <p:sldId id="277" r:id="rId25"/>
    <p:sldId id="285" r:id="rId26"/>
    <p:sldId id="286" r:id="rId27"/>
    <p:sldId id="288" r:id="rId28"/>
    <p:sldId id="287" r:id="rId29"/>
    <p:sldId id="289" r:id="rId30"/>
    <p:sldId id="279" r:id="rId31"/>
    <p:sldId id="290" r:id="rId32"/>
  </p:sldIdLst>
  <p:sldSz cx="9144000" cy="6858000" type="screen4x3"/>
  <p:notesSz cx="7099300" cy="10234613"/>
  <p:defaultTextStyle>
    <a:defPPr>
      <a:defRPr lang="lb-L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1A"/>
    <a:srgbClr val="D4021D"/>
    <a:srgbClr val="003871"/>
    <a:srgbClr val="101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4" autoAdjust="0"/>
    <p:restoredTop sz="94660"/>
  </p:normalViewPr>
  <p:slideViewPr>
    <p:cSldViewPr>
      <p:cViewPr varScale="1">
        <p:scale>
          <a:sx n="66" d="100"/>
          <a:sy n="66" d="100"/>
        </p:scale>
        <p:origin x="1264" y="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101" d="100"/>
          <a:sy n="101" d="100"/>
        </p:scale>
        <p:origin x="-3288" y="-108"/>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1731"/>
          </a:xfrm>
          <a:prstGeom prst="rect">
            <a:avLst/>
          </a:prstGeom>
        </p:spPr>
        <p:txBody>
          <a:bodyPr vert="horz" lIns="94768" tIns="47384" rIns="94768" bIns="47384" rtlCol="0"/>
          <a:lstStyle>
            <a:lvl1pPr algn="l" eaLnBrk="1" fontAlgn="auto" hangingPunct="1">
              <a:spcBef>
                <a:spcPts val="0"/>
              </a:spcBef>
              <a:spcAft>
                <a:spcPts val="0"/>
              </a:spcAft>
              <a:defRPr sz="1200">
                <a:latin typeface="+mn-lt"/>
                <a:cs typeface="+mn-cs"/>
              </a:defRPr>
            </a:lvl1pPr>
          </a:lstStyle>
          <a:p>
            <a:pPr>
              <a:defRPr/>
            </a:pPr>
            <a:endParaRPr lang="lb-LU"/>
          </a:p>
        </p:txBody>
      </p:sp>
      <p:sp>
        <p:nvSpPr>
          <p:cNvPr id="3" name="Espace réservé de la date 2"/>
          <p:cNvSpPr>
            <a:spLocks noGrp="1"/>
          </p:cNvSpPr>
          <p:nvPr>
            <p:ph type="dt" sz="quarter" idx="1"/>
          </p:nvPr>
        </p:nvSpPr>
        <p:spPr>
          <a:xfrm>
            <a:off x="4021296" y="0"/>
            <a:ext cx="3076363" cy="511731"/>
          </a:xfrm>
          <a:prstGeom prst="rect">
            <a:avLst/>
          </a:prstGeom>
        </p:spPr>
        <p:txBody>
          <a:bodyPr vert="horz" lIns="94768" tIns="47384" rIns="94768" bIns="47384" rtlCol="0"/>
          <a:lstStyle>
            <a:lvl1pPr algn="r" eaLnBrk="1" fontAlgn="auto" hangingPunct="1">
              <a:spcBef>
                <a:spcPts val="0"/>
              </a:spcBef>
              <a:spcAft>
                <a:spcPts val="0"/>
              </a:spcAft>
              <a:defRPr sz="1200">
                <a:latin typeface="+mn-lt"/>
                <a:cs typeface="+mn-cs"/>
              </a:defRPr>
            </a:lvl1pPr>
          </a:lstStyle>
          <a:p>
            <a:pPr>
              <a:defRPr/>
            </a:pPr>
            <a:fld id="{3214ABE8-A918-46CC-BDAF-95ADE2894C6F}" type="datetimeFigureOut">
              <a:rPr lang="lb-LU"/>
              <a:pPr>
                <a:defRPr/>
              </a:pPr>
              <a:t>29.03.18</a:t>
            </a:fld>
            <a:endParaRPr lang="lb-LU"/>
          </a:p>
        </p:txBody>
      </p:sp>
      <p:sp>
        <p:nvSpPr>
          <p:cNvPr id="4" name="Espace réservé du pied de page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eaLnBrk="1" fontAlgn="auto" hangingPunct="1">
              <a:spcBef>
                <a:spcPts val="0"/>
              </a:spcBef>
              <a:spcAft>
                <a:spcPts val="0"/>
              </a:spcAft>
              <a:defRPr sz="1200">
                <a:latin typeface="+mn-lt"/>
                <a:cs typeface="+mn-cs"/>
              </a:defRPr>
            </a:lvl1pPr>
          </a:lstStyle>
          <a:p>
            <a:pPr>
              <a:defRPr/>
            </a:pPr>
            <a:endParaRPr lang="lb-LU"/>
          </a:p>
        </p:txBody>
      </p:sp>
      <p:sp>
        <p:nvSpPr>
          <p:cNvPr id="5" name="Espace réservé du numéro de diapositive 4"/>
          <p:cNvSpPr>
            <a:spLocks noGrp="1"/>
          </p:cNvSpPr>
          <p:nvPr>
            <p:ph type="sldNum" sz="quarter" idx="3"/>
          </p:nvPr>
        </p:nvSpPr>
        <p:spPr>
          <a:xfrm>
            <a:off x="4021296" y="9721106"/>
            <a:ext cx="3076363" cy="511731"/>
          </a:xfrm>
          <a:prstGeom prst="rect">
            <a:avLst/>
          </a:prstGeom>
        </p:spPr>
        <p:txBody>
          <a:bodyPr vert="horz" wrap="square" lIns="94768" tIns="47384" rIns="94768" bIns="4738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A5CD3AC-66A8-432F-8B36-8B003257B2BD}" type="slidenum">
              <a:rPr lang="lb-LU" altLang="en-US"/>
              <a:pPr>
                <a:defRPr/>
              </a:pPr>
              <a:t>‹N°›</a:t>
            </a:fld>
            <a:endParaRPr lang="lb-LU" altLang="en-US"/>
          </a:p>
        </p:txBody>
      </p:sp>
    </p:spTree>
    <p:extLst>
      <p:ext uri="{BB962C8B-B14F-4D97-AF65-F5344CB8AC3E}">
        <p14:creationId xmlns:p14="http://schemas.microsoft.com/office/powerpoint/2010/main" val="298798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1731"/>
          </a:xfrm>
          <a:prstGeom prst="rect">
            <a:avLst/>
          </a:prstGeom>
        </p:spPr>
        <p:txBody>
          <a:bodyPr vert="horz" lIns="94768" tIns="47384" rIns="94768" bIns="47384" rtlCol="0"/>
          <a:lstStyle>
            <a:lvl1pPr algn="l" eaLnBrk="1" fontAlgn="auto" hangingPunct="1">
              <a:spcBef>
                <a:spcPts val="0"/>
              </a:spcBef>
              <a:spcAft>
                <a:spcPts val="0"/>
              </a:spcAft>
              <a:defRPr sz="1200">
                <a:latin typeface="+mn-lt"/>
                <a:cs typeface="+mn-cs"/>
              </a:defRPr>
            </a:lvl1pPr>
          </a:lstStyle>
          <a:p>
            <a:pPr>
              <a:defRPr/>
            </a:pPr>
            <a:endParaRPr lang="lb-LU"/>
          </a:p>
        </p:txBody>
      </p:sp>
      <p:sp>
        <p:nvSpPr>
          <p:cNvPr id="3" name="Espace réservé de la date 2"/>
          <p:cNvSpPr>
            <a:spLocks noGrp="1"/>
          </p:cNvSpPr>
          <p:nvPr>
            <p:ph type="dt" idx="1"/>
          </p:nvPr>
        </p:nvSpPr>
        <p:spPr>
          <a:xfrm>
            <a:off x="4021296" y="0"/>
            <a:ext cx="3076363" cy="511731"/>
          </a:xfrm>
          <a:prstGeom prst="rect">
            <a:avLst/>
          </a:prstGeom>
        </p:spPr>
        <p:txBody>
          <a:bodyPr vert="horz" lIns="94768" tIns="47384" rIns="94768" bIns="47384" rtlCol="0"/>
          <a:lstStyle>
            <a:lvl1pPr algn="r" eaLnBrk="1" fontAlgn="auto" hangingPunct="1">
              <a:spcBef>
                <a:spcPts val="0"/>
              </a:spcBef>
              <a:spcAft>
                <a:spcPts val="0"/>
              </a:spcAft>
              <a:defRPr sz="1200">
                <a:latin typeface="+mn-lt"/>
                <a:cs typeface="+mn-cs"/>
              </a:defRPr>
            </a:lvl1pPr>
          </a:lstStyle>
          <a:p>
            <a:pPr>
              <a:defRPr/>
            </a:pPr>
            <a:fld id="{74897D46-DEAB-451A-B79E-65B7F5DABE7F}" type="datetimeFigureOut">
              <a:rPr lang="lb-LU"/>
              <a:pPr>
                <a:defRPr/>
              </a:pPr>
              <a:t>29.03.18</a:t>
            </a:fld>
            <a:endParaRPr lang="lb-LU"/>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lb-LU" noProof="0" smtClean="0"/>
          </a:p>
        </p:txBody>
      </p:sp>
      <p:sp>
        <p:nvSpPr>
          <p:cNvPr id="5" name="Espace réservé des commentaires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lb-LU" noProof="0" smtClean="0"/>
          </a:p>
        </p:txBody>
      </p:sp>
      <p:sp>
        <p:nvSpPr>
          <p:cNvPr id="6" name="Espace réservé du pied de page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eaLnBrk="1" fontAlgn="auto" hangingPunct="1">
              <a:spcBef>
                <a:spcPts val="0"/>
              </a:spcBef>
              <a:spcAft>
                <a:spcPts val="0"/>
              </a:spcAft>
              <a:defRPr sz="1200">
                <a:latin typeface="+mn-lt"/>
                <a:cs typeface="+mn-cs"/>
              </a:defRPr>
            </a:lvl1pPr>
          </a:lstStyle>
          <a:p>
            <a:pPr>
              <a:defRPr/>
            </a:pPr>
            <a:endParaRPr lang="lb-LU"/>
          </a:p>
        </p:txBody>
      </p:sp>
      <p:sp>
        <p:nvSpPr>
          <p:cNvPr id="7" name="Espace réservé du numéro de diapositive 6"/>
          <p:cNvSpPr>
            <a:spLocks noGrp="1"/>
          </p:cNvSpPr>
          <p:nvPr>
            <p:ph type="sldNum" sz="quarter" idx="5"/>
          </p:nvPr>
        </p:nvSpPr>
        <p:spPr>
          <a:xfrm>
            <a:off x="4021296" y="9721106"/>
            <a:ext cx="3076363" cy="511731"/>
          </a:xfrm>
          <a:prstGeom prst="rect">
            <a:avLst/>
          </a:prstGeom>
        </p:spPr>
        <p:txBody>
          <a:bodyPr vert="horz" wrap="square" lIns="94768" tIns="47384" rIns="94768" bIns="4738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6E006E7-11E3-4699-88E4-DB723648C0AB}" type="slidenum">
              <a:rPr lang="lb-LU" altLang="en-US"/>
              <a:pPr>
                <a:defRPr/>
              </a:pPr>
              <a:t>‹N°›</a:t>
            </a:fld>
            <a:endParaRPr lang="lb-LU" altLang="en-US"/>
          </a:p>
        </p:txBody>
      </p:sp>
    </p:spTree>
    <p:extLst>
      <p:ext uri="{BB962C8B-B14F-4D97-AF65-F5344CB8AC3E}">
        <p14:creationId xmlns:p14="http://schemas.microsoft.com/office/powerpoint/2010/main" val="11215554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B3410A-8234-46FB-A641-53832CFB0166}" type="slidenum">
              <a:rPr lang="lb-LU" altLang="en-US" smtClean="0"/>
              <a:pPr>
                <a:spcBef>
                  <a:spcPct val="0"/>
                </a:spcBef>
              </a:pPr>
              <a:t>1</a:t>
            </a:fld>
            <a:endParaRPr lang="lb-LU" altLang="en-US" smtClean="0"/>
          </a:p>
        </p:txBody>
      </p:sp>
    </p:spTree>
    <p:extLst>
      <p:ext uri="{BB962C8B-B14F-4D97-AF65-F5344CB8AC3E}">
        <p14:creationId xmlns:p14="http://schemas.microsoft.com/office/powerpoint/2010/main" val="226147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10</a:t>
            </a:fld>
            <a:endParaRPr lang="lb-LU" altLang="en-US" smtClean="0"/>
          </a:p>
        </p:txBody>
      </p:sp>
    </p:spTree>
    <p:extLst>
      <p:ext uri="{BB962C8B-B14F-4D97-AF65-F5344CB8AC3E}">
        <p14:creationId xmlns:p14="http://schemas.microsoft.com/office/powerpoint/2010/main" val="219768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11</a:t>
            </a:fld>
            <a:endParaRPr lang="lb-LU" altLang="en-US" smtClean="0"/>
          </a:p>
        </p:txBody>
      </p:sp>
    </p:spTree>
    <p:extLst>
      <p:ext uri="{BB962C8B-B14F-4D97-AF65-F5344CB8AC3E}">
        <p14:creationId xmlns:p14="http://schemas.microsoft.com/office/powerpoint/2010/main" val="1085505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12</a:t>
            </a:fld>
            <a:endParaRPr lang="lb-LU" altLang="en-US" smtClean="0"/>
          </a:p>
        </p:txBody>
      </p:sp>
    </p:spTree>
    <p:extLst>
      <p:ext uri="{BB962C8B-B14F-4D97-AF65-F5344CB8AC3E}">
        <p14:creationId xmlns:p14="http://schemas.microsoft.com/office/powerpoint/2010/main" val="199653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13</a:t>
            </a:fld>
            <a:endParaRPr lang="lb-LU" altLang="en-US" smtClean="0"/>
          </a:p>
        </p:txBody>
      </p:sp>
    </p:spTree>
    <p:extLst>
      <p:ext uri="{BB962C8B-B14F-4D97-AF65-F5344CB8AC3E}">
        <p14:creationId xmlns:p14="http://schemas.microsoft.com/office/powerpoint/2010/main" val="889971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14</a:t>
            </a:fld>
            <a:endParaRPr lang="lb-LU" altLang="en-US" smtClean="0"/>
          </a:p>
        </p:txBody>
      </p:sp>
    </p:spTree>
    <p:extLst>
      <p:ext uri="{BB962C8B-B14F-4D97-AF65-F5344CB8AC3E}">
        <p14:creationId xmlns:p14="http://schemas.microsoft.com/office/powerpoint/2010/main" val="3003405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15</a:t>
            </a:fld>
            <a:endParaRPr lang="lb-LU" altLang="en-US" smtClean="0"/>
          </a:p>
        </p:txBody>
      </p:sp>
    </p:spTree>
    <p:extLst>
      <p:ext uri="{BB962C8B-B14F-4D97-AF65-F5344CB8AC3E}">
        <p14:creationId xmlns:p14="http://schemas.microsoft.com/office/powerpoint/2010/main" val="3649433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16</a:t>
            </a:fld>
            <a:endParaRPr lang="lb-LU" altLang="en-US" smtClean="0"/>
          </a:p>
        </p:txBody>
      </p:sp>
    </p:spTree>
    <p:extLst>
      <p:ext uri="{BB962C8B-B14F-4D97-AF65-F5344CB8AC3E}">
        <p14:creationId xmlns:p14="http://schemas.microsoft.com/office/powerpoint/2010/main" val="740921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17</a:t>
            </a:fld>
            <a:endParaRPr lang="lb-LU" altLang="en-US" smtClean="0"/>
          </a:p>
        </p:txBody>
      </p:sp>
    </p:spTree>
    <p:extLst>
      <p:ext uri="{BB962C8B-B14F-4D97-AF65-F5344CB8AC3E}">
        <p14:creationId xmlns:p14="http://schemas.microsoft.com/office/powerpoint/2010/main" val="4095578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18</a:t>
            </a:fld>
            <a:endParaRPr lang="lb-LU" altLang="en-US" smtClean="0"/>
          </a:p>
        </p:txBody>
      </p:sp>
    </p:spTree>
    <p:extLst>
      <p:ext uri="{BB962C8B-B14F-4D97-AF65-F5344CB8AC3E}">
        <p14:creationId xmlns:p14="http://schemas.microsoft.com/office/powerpoint/2010/main" val="2644212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19</a:t>
            </a:fld>
            <a:endParaRPr lang="lb-LU" altLang="en-US" smtClean="0"/>
          </a:p>
        </p:txBody>
      </p:sp>
    </p:spTree>
    <p:extLst>
      <p:ext uri="{BB962C8B-B14F-4D97-AF65-F5344CB8AC3E}">
        <p14:creationId xmlns:p14="http://schemas.microsoft.com/office/powerpoint/2010/main" val="86388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a:t>
            </a:fld>
            <a:endParaRPr lang="lb-LU" altLang="en-US" smtClean="0"/>
          </a:p>
        </p:txBody>
      </p:sp>
    </p:spTree>
    <p:extLst>
      <p:ext uri="{BB962C8B-B14F-4D97-AF65-F5344CB8AC3E}">
        <p14:creationId xmlns:p14="http://schemas.microsoft.com/office/powerpoint/2010/main" val="583779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20</a:t>
            </a:fld>
            <a:endParaRPr lang="lb-LU" altLang="en-US" smtClean="0"/>
          </a:p>
        </p:txBody>
      </p:sp>
    </p:spTree>
    <p:extLst>
      <p:ext uri="{BB962C8B-B14F-4D97-AF65-F5344CB8AC3E}">
        <p14:creationId xmlns:p14="http://schemas.microsoft.com/office/powerpoint/2010/main" val="2632273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21</a:t>
            </a:fld>
            <a:endParaRPr lang="lb-LU" altLang="en-US" smtClean="0"/>
          </a:p>
        </p:txBody>
      </p:sp>
    </p:spTree>
    <p:extLst>
      <p:ext uri="{BB962C8B-B14F-4D97-AF65-F5344CB8AC3E}">
        <p14:creationId xmlns:p14="http://schemas.microsoft.com/office/powerpoint/2010/main" val="2186004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22</a:t>
            </a:fld>
            <a:endParaRPr lang="lb-LU" altLang="en-US" smtClean="0"/>
          </a:p>
        </p:txBody>
      </p:sp>
    </p:spTree>
    <p:extLst>
      <p:ext uri="{BB962C8B-B14F-4D97-AF65-F5344CB8AC3E}">
        <p14:creationId xmlns:p14="http://schemas.microsoft.com/office/powerpoint/2010/main" val="187053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23</a:t>
            </a:fld>
            <a:endParaRPr lang="lb-LU" altLang="en-US" smtClean="0"/>
          </a:p>
        </p:txBody>
      </p:sp>
    </p:spTree>
    <p:extLst>
      <p:ext uri="{BB962C8B-B14F-4D97-AF65-F5344CB8AC3E}">
        <p14:creationId xmlns:p14="http://schemas.microsoft.com/office/powerpoint/2010/main" val="2363036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24</a:t>
            </a:fld>
            <a:endParaRPr lang="lb-LU" altLang="en-US" smtClean="0"/>
          </a:p>
        </p:txBody>
      </p:sp>
    </p:spTree>
    <p:extLst>
      <p:ext uri="{BB962C8B-B14F-4D97-AF65-F5344CB8AC3E}">
        <p14:creationId xmlns:p14="http://schemas.microsoft.com/office/powerpoint/2010/main" val="2266155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25</a:t>
            </a:fld>
            <a:endParaRPr lang="lb-LU" altLang="en-US" smtClean="0"/>
          </a:p>
        </p:txBody>
      </p:sp>
    </p:spTree>
    <p:extLst>
      <p:ext uri="{BB962C8B-B14F-4D97-AF65-F5344CB8AC3E}">
        <p14:creationId xmlns:p14="http://schemas.microsoft.com/office/powerpoint/2010/main" val="960167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26</a:t>
            </a:fld>
            <a:endParaRPr lang="lb-LU" altLang="en-US" smtClean="0"/>
          </a:p>
        </p:txBody>
      </p:sp>
    </p:spTree>
    <p:extLst>
      <p:ext uri="{BB962C8B-B14F-4D97-AF65-F5344CB8AC3E}">
        <p14:creationId xmlns:p14="http://schemas.microsoft.com/office/powerpoint/2010/main" val="25650787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27</a:t>
            </a:fld>
            <a:endParaRPr lang="lb-LU" altLang="en-US" smtClean="0"/>
          </a:p>
        </p:txBody>
      </p:sp>
    </p:spTree>
    <p:extLst>
      <p:ext uri="{BB962C8B-B14F-4D97-AF65-F5344CB8AC3E}">
        <p14:creationId xmlns:p14="http://schemas.microsoft.com/office/powerpoint/2010/main" val="1350484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28</a:t>
            </a:fld>
            <a:endParaRPr lang="lb-LU" altLang="en-US" smtClean="0"/>
          </a:p>
        </p:txBody>
      </p:sp>
    </p:spTree>
    <p:extLst>
      <p:ext uri="{BB962C8B-B14F-4D97-AF65-F5344CB8AC3E}">
        <p14:creationId xmlns:p14="http://schemas.microsoft.com/office/powerpoint/2010/main" val="1213714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29</a:t>
            </a:fld>
            <a:endParaRPr lang="lb-LU" altLang="en-US" smtClean="0"/>
          </a:p>
        </p:txBody>
      </p:sp>
    </p:spTree>
    <p:extLst>
      <p:ext uri="{BB962C8B-B14F-4D97-AF65-F5344CB8AC3E}">
        <p14:creationId xmlns:p14="http://schemas.microsoft.com/office/powerpoint/2010/main" val="435268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3</a:t>
            </a:fld>
            <a:endParaRPr lang="lb-LU" altLang="en-US" smtClean="0"/>
          </a:p>
        </p:txBody>
      </p:sp>
    </p:spTree>
    <p:extLst>
      <p:ext uri="{BB962C8B-B14F-4D97-AF65-F5344CB8AC3E}">
        <p14:creationId xmlns:p14="http://schemas.microsoft.com/office/powerpoint/2010/main" val="36332603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30</a:t>
            </a:fld>
            <a:endParaRPr lang="lb-LU" altLang="en-US" smtClean="0"/>
          </a:p>
        </p:txBody>
      </p:sp>
    </p:spTree>
    <p:extLst>
      <p:ext uri="{BB962C8B-B14F-4D97-AF65-F5344CB8AC3E}">
        <p14:creationId xmlns:p14="http://schemas.microsoft.com/office/powerpoint/2010/main" val="25778819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31</a:t>
            </a:fld>
            <a:endParaRPr lang="lb-LU" altLang="en-US" smtClean="0"/>
          </a:p>
        </p:txBody>
      </p:sp>
    </p:spTree>
    <p:extLst>
      <p:ext uri="{BB962C8B-B14F-4D97-AF65-F5344CB8AC3E}">
        <p14:creationId xmlns:p14="http://schemas.microsoft.com/office/powerpoint/2010/main" val="1950118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4</a:t>
            </a:fld>
            <a:endParaRPr lang="lb-LU" altLang="en-US" smtClean="0"/>
          </a:p>
        </p:txBody>
      </p:sp>
    </p:spTree>
    <p:extLst>
      <p:ext uri="{BB962C8B-B14F-4D97-AF65-F5344CB8AC3E}">
        <p14:creationId xmlns:p14="http://schemas.microsoft.com/office/powerpoint/2010/main" val="1193970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5</a:t>
            </a:fld>
            <a:endParaRPr lang="lb-LU" altLang="en-US" smtClean="0"/>
          </a:p>
        </p:txBody>
      </p:sp>
    </p:spTree>
    <p:extLst>
      <p:ext uri="{BB962C8B-B14F-4D97-AF65-F5344CB8AC3E}">
        <p14:creationId xmlns:p14="http://schemas.microsoft.com/office/powerpoint/2010/main" val="162692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6</a:t>
            </a:fld>
            <a:endParaRPr lang="lb-LU" altLang="en-US" smtClean="0"/>
          </a:p>
        </p:txBody>
      </p:sp>
    </p:spTree>
    <p:extLst>
      <p:ext uri="{BB962C8B-B14F-4D97-AF65-F5344CB8AC3E}">
        <p14:creationId xmlns:p14="http://schemas.microsoft.com/office/powerpoint/2010/main" val="417426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7</a:t>
            </a:fld>
            <a:endParaRPr lang="lb-LU" altLang="en-US" smtClean="0"/>
          </a:p>
        </p:txBody>
      </p:sp>
    </p:spTree>
    <p:extLst>
      <p:ext uri="{BB962C8B-B14F-4D97-AF65-F5344CB8AC3E}">
        <p14:creationId xmlns:p14="http://schemas.microsoft.com/office/powerpoint/2010/main" val="413316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8</a:t>
            </a:fld>
            <a:endParaRPr lang="lb-LU" altLang="en-US" smtClean="0"/>
          </a:p>
        </p:txBody>
      </p:sp>
    </p:spTree>
    <p:extLst>
      <p:ext uri="{BB962C8B-B14F-4D97-AF65-F5344CB8AC3E}">
        <p14:creationId xmlns:p14="http://schemas.microsoft.com/office/powerpoint/2010/main" val="2718498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69993" indent="-296151">
              <a:spcBef>
                <a:spcPct val="30000"/>
              </a:spcBef>
              <a:defRPr sz="1200">
                <a:solidFill>
                  <a:schemeClr val="tx1"/>
                </a:solidFill>
                <a:latin typeface="Calibri" panose="020F0502020204030204" pitchFamily="34" charset="0"/>
              </a:defRPr>
            </a:lvl2pPr>
            <a:lvl3pPr marL="1184605" indent="-236921">
              <a:spcBef>
                <a:spcPct val="30000"/>
              </a:spcBef>
              <a:defRPr sz="1200">
                <a:solidFill>
                  <a:schemeClr val="tx1"/>
                </a:solidFill>
                <a:latin typeface="Calibri" panose="020F0502020204030204" pitchFamily="34" charset="0"/>
              </a:defRPr>
            </a:lvl3pPr>
            <a:lvl4pPr marL="1658447" indent="-236921">
              <a:spcBef>
                <a:spcPct val="30000"/>
              </a:spcBef>
              <a:defRPr sz="1200">
                <a:solidFill>
                  <a:schemeClr val="tx1"/>
                </a:solidFill>
                <a:latin typeface="Calibri" panose="020F0502020204030204" pitchFamily="34" charset="0"/>
              </a:defRPr>
            </a:lvl4pPr>
            <a:lvl5pPr marL="2132289" indent="-236921">
              <a:spcBef>
                <a:spcPct val="30000"/>
              </a:spcBef>
              <a:defRPr sz="1200">
                <a:solidFill>
                  <a:schemeClr val="tx1"/>
                </a:solidFill>
                <a:latin typeface="Calibri" panose="020F0502020204030204" pitchFamily="34" charset="0"/>
              </a:defRPr>
            </a:lvl5pPr>
            <a:lvl6pPr marL="2606131" indent="-236921" eaLnBrk="0" fontAlgn="base" hangingPunct="0">
              <a:spcBef>
                <a:spcPct val="30000"/>
              </a:spcBef>
              <a:spcAft>
                <a:spcPct val="0"/>
              </a:spcAft>
              <a:defRPr sz="1200">
                <a:solidFill>
                  <a:schemeClr val="tx1"/>
                </a:solidFill>
                <a:latin typeface="Calibri" panose="020F0502020204030204" pitchFamily="34" charset="0"/>
              </a:defRPr>
            </a:lvl6pPr>
            <a:lvl7pPr marL="3079974" indent="-236921" eaLnBrk="0" fontAlgn="base" hangingPunct="0">
              <a:spcBef>
                <a:spcPct val="30000"/>
              </a:spcBef>
              <a:spcAft>
                <a:spcPct val="0"/>
              </a:spcAft>
              <a:defRPr sz="1200">
                <a:solidFill>
                  <a:schemeClr val="tx1"/>
                </a:solidFill>
                <a:latin typeface="Calibri" panose="020F0502020204030204" pitchFamily="34" charset="0"/>
              </a:defRPr>
            </a:lvl7pPr>
            <a:lvl8pPr marL="3553816" indent="-236921" eaLnBrk="0" fontAlgn="base" hangingPunct="0">
              <a:spcBef>
                <a:spcPct val="30000"/>
              </a:spcBef>
              <a:spcAft>
                <a:spcPct val="0"/>
              </a:spcAft>
              <a:defRPr sz="1200">
                <a:solidFill>
                  <a:schemeClr val="tx1"/>
                </a:solidFill>
                <a:latin typeface="Calibri" panose="020F0502020204030204" pitchFamily="34" charset="0"/>
              </a:defRPr>
            </a:lvl8pPr>
            <a:lvl9pPr marL="4027658" indent="-236921"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E1FFB5-CA80-4B16-AF1D-1202E1B27D18}" type="slidenum">
              <a:rPr lang="lb-LU" altLang="en-US" smtClean="0"/>
              <a:pPr>
                <a:spcBef>
                  <a:spcPct val="0"/>
                </a:spcBef>
              </a:pPr>
              <a:t>9</a:t>
            </a:fld>
            <a:endParaRPr lang="lb-LU" altLang="en-US" smtClean="0"/>
          </a:p>
        </p:txBody>
      </p:sp>
    </p:spTree>
    <p:extLst>
      <p:ext uri="{BB962C8B-B14F-4D97-AF65-F5344CB8AC3E}">
        <p14:creationId xmlns:p14="http://schemas.microsoft.com/office/powerpoint/2010/main" val="614085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EPS/INSTEAD_début_fin">
    <p:spTree>
      <p:nvGrpSpPr>
        <p:cNvPr id="1" name=""/>
        <p:cNvGrpSpPr/>
        <p:nvPr/>
      </p:nvGrpSpPr>
      <p:grpSpPr>
        <a:xfrm>
          <a:off x="0" y="0"/>
          <a:ext cx="0" cy="0"/>
          <a:chOff x="0" y="0"/>
          <a:chExt cx="0" cy="0"/>
        </a:xfrm>
      </p:grpSpPr>
      <p:cxnSp>
        <p:nvCxnSpPr>
          <p:cNvPr id="5" name="Connecteur droit 2"/>
          <p:cNvCxnSpPr/>
          <p:nvPr userDrawn="1"/>
        </p:nvCxnSpPr>
        <p:spPr>
          <a:xfrm>
            <a:off x="71438" y="2428875"/>
            <a:ext cx="89995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Connecteur droit 3"/>
          <p:cNvCxnSpPr/>
          <p:nvPr userDrawn="1"/>
        </p:nvCxnSpPr>
        <p:spPr>
          <a:xfrm>
            <a:off x="71438" y="4429125"/>
            <a:ext cx="89995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8959850" y="5835650"/>
            <a:ext cx="107950" cy="965200"/>
          </a:xfrm>
          <a:prstGeom prst="rect">
            <a:avLst/>
          </a:prstGeom>
          <a:solidFill>
            <a:srgbClr val="D402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b-LU"/>
          </a:p>
        </p:txBody>
      </p:sp>
      <p:sp>
        <p:nvSpPr>
          <p:cNvPr id="8" name="Titre 1"/>
          <p:cNvSpPr>
            <a:spLocks noGrp="1"/>
          </p:cNvSpPr>
          <p:nvPr>
            <p:ph type="title"/>
          </p:nvPr>
        </p:nvSpPr>
        <p:spPr>
          <a:xfrm>
            <a:off x="214282" y="2571744"/>
            <a:ext cx="8715436" cy="1714512"/>
          </a:xfrm>
          <a:prstGeom prst="rect">
            <a:avLst/>
          </a:prstGeom>
        </p:spPr>
        <p:txBody>
          <a:bodyPr>
            <a:normAutofit/>
          </a:bodyPr>
          <a:lstStyle>
            <a:lvl1pPr algn="ctr">
              <a:defRPr sz="2400" b="0" cap="small" spc="160" baseline="0">
                <a:solidFill>
                  <a:srgbClr val="E2001A"/>
                </a:solidFill>
                <a:latin typeface="Tahoma" pitchFamily="34" charset="0"/>
                <a:ea typeface="Tahoma" pitchFamily="34" charset="0"/>
                <a:cs typeface="Tahoma" pitchFamily="34" charset="0"/>
              </a:defRPr>
            </a:lvl1pPr>
          </a:lstStyle>
          <a:p>
            <a:r>
              <a:rPr lang="fr-FR" dirty="0" smtClean="0"/>
              <a:t>Cliquez pour modifier le style du titre</a:t>
            </a:r>
            <a:endParaRPr lang="lb-LU" dirty="0"/>
          </a:p>
        </p:txBody>
      </p:sp>
      <p:sp>
        <p:nvSpPr>
          <p:cNvPr id="14" name="Espace réservé du contenu 2"/>
          <p:cNvSpPr>
            <a:spLocks noGrp="1"/>
          </p:cNvSpPr>
          <p:nvPr>
            <p:ph idx="1"/>
          </p:nvPr>
        </p:nvSpPr>
        <p:spPr>
          <a:xfrm>
            <a:off x="4572000" y="4714884"/>
            <a:ext cx="4143404" cy="500066"/>
          </a:xfrm>
          <a:prstGeom prst="rect">
            <a:avLst/>
          </a:prstGeom>
        </p:spPr>
        <p:txBody>
          <a:bodyPr/>
          <a:lstStyle>
            <a:lvl1pPr algn="r">
              <a:buFont typeface="Arial" pitchFamily="34" charset="0"/>
              <a:buNone/>
              <a:defRPr sz="1600" cap="small" spc="160" baseline="0">
                <a:solidFill>
                  <a:srgbClr val="003871"/>
                </a:solidFill>
                <a:latin typeface="Segoe UI" pitchFamily="34" charset="0"/>
                <a:ea typeface="Tahoma" pitchFamily="34" charset="0"/>
                <a:cs typeface="Segoe UI" pitchFamily="34" charset="0"/>
              </a:defRPr>
            </a:lvl1pPr>
            <a:lvl2pPr>
              <a:buFont typeface="Arial" pitchFamily="34" charset="0"/>
              <a:buChar char="•"/>
              <a:defRPr sz="1800">
                <a:latin typeface="Segoe UI" pitchFamily="34" charset="0"/>
                <a:cs typeface="Segoe UI" pitchFamily="34" charset="0"/>
              </a:defRPr>
            </a:lvl2pPr>
            <a:lvl3pPr marL="1314450" indent="-400050">
              <a:buFont typeface="+mj-lt"/>
              <a:buAutoNum type="arabicParenR"/>
              <a:defRPr sz="1600">
                <a:latin typeface="Segoe UI" pitchFamily="34" charset="0"/>
                <a:cs typeface="Segoe UI" pitchFamily="34" charset="0"/>
              </a:defRPr>
            </a:lvl3pPr>
            <a:lvl4pPr>
              <a:defRPr sz="1400">
                <a:latin typeface="Segoe UI" pitchFamily="34" charset="0"/>
                <a:cs typeface="Segoe UI" pitchFamily="34" charset="0"/>
              </a:defRPr>
            </a:lvl4pPr>
            <a:lvl5pPr>
              <a:defRPr sz="1200">
                <a:latin typeface="Segoe UI" pitchFamily="34" charset="0"/>
                <a:cs typeface="Segoe UI" pitchFamily="34" charset="0"/>
              </a:defRPr>
            </a:lvl5pPr>
          </a:lstStyle>
          <a:p>
            <a:pPr lvl="0"/>
            <a:r>
              <a:rPr lang="fr-FR" dirty="0" smtClean="0"/>
              <a:t>Cliquez pour modifier les styles du texte du masque</a:t>
            </a:r>
          </a:p>
        </p:txBody>
      </p:sp>
      <p:sp>
        <p:nvSpPr>
          <p:cNvPr id="16" name="Espace réservé du contenu 2"/>
          <p:cNvSpPr>
            <a:spLocks noGrp="1"/>
          </p:cNvSpPr>
          <p:nvPr>
            <p:ph idx="10"/>
          </p:nvPr>
        </p:nvSpPr>
        <p:spPr>
          <a:xfrm>
            <a:off x="4572000" y="5214950"/>
            <a:ext cx="4143404" cy="1428760"/>
          </a:xfrm>
          <a:prstGeom prst="rect">
            <a:avLst/>
          </a:prstGeom>
        </p:spPr>
        <p:txBody>
          <a:bodyPr/>
          <a:lstStyle>
            <a:lvl1pPr algn="r">
              <a:buFont typeface="Arial" pitchFamily="34" charset="0"/>
              <a:buNone/>
              <a:defRPr sz="1400" cap="none" spc="160" baseline="0">
                <a:solidFill>
                  <a:schemeClr val="bg1">
                    <a:lumMod val="50000"/>
                  </a:schemeClr>
                </a:solidFill>
                <a:latin typeface="Segoe UI" pitchFamily="34" charset="0"/>
                <a:ea typeface="Tahoma" pitchFamily="34" charset="0"/>
                <a:cs typeface="Segoe UI" pitchFamily="34" charset="0"/>
              </a:defRPr>
            </a:lvl1pPr>
            <a:lvl2pPr>
              <a:buFont typeface="Arial" pitchFamily="34" charset="0"/>
              <a:buChar char="•"/>
              <a:defRPr sz="1800">
                <a:latin typeface="Segoe UI" pitchFamily="34" charset="0"/>
                <a:cs typeface="Segoe UI" pitchFamily="34" charset="0"/>
              </a:defRPr>
            </a:lvl2pPr>
            <a:lvl3pPr marL="1314450" indent="-400050">
              <a:buFont typeface="+mj-lt"/>
              <a:buAutoNum type="arabicParenR"/>
              <a:defRPr sz="1600">
                <a:latin typeface="Segoe UI" pitchFamily="34" charset="0"/>
                <a:cs typeface="Segoe UI" pitchFamily="34" charset="0"/>
              </a:defRPr>
            </a:lvl3pPr>
            <a:lvl4pPr>
              <a:defRPr sz="1400">
                <a:latin typeface="Segoe UI" pitchFamily="34" charset="0"/>
                <a:cs typeface="Segoe UI" pitchFamily="34" charset="0"/>
              </a:defRPr>
            </a:lvl4pPr>
            <a:lvl5pPr>
              <a:defRPr sz="1200">
                <a:latin typeface="Segoe UI" pitchFamily="34" charset="0"/>
                <a:cs typeface="Segoe UI" pitchFamily="34" charset="0"/>
              </a:defRPr>
            </a:lvl5pPr>
          </a:lstStyle>
          <a:p>
            <a:pPr lvl="0"/>
            <a:r>
              <a:rPr lang="fr-FR" dirty="0" smtClean="0"/>
              <a:t>Cliquez pour modifier les styles du texte du masque</a:t>
            </a:r>
          </a:p>
        </p:txBody>
      </p:sp>
    </p:spTree>
    <p:extLst>
      <p:ext uri="{BB962C8B-B14F-4D97-AF65-F5344CB8AC3E}">
        <p14:creationId xmlns:p14="http://schemas.microsoft.com/office/powerpoint/2010/main" val="26025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EPS/INSTEAD_diapo">
    <p:spTree>
      <p:nvGrpSpPr>
        <p:cNvPr id="1" name=""/>
        <p:cNvGrpSpPr/>
        <p:nvPr/>
      </p:nvGrpSpPr>
      <p:grpSpPr>
        <a:xfrm>
          <a:off x="0" y="0"/>
          <a:ext cx="0" cy="0"/>
          <a:chOff x="0" y="0"/>
          <a:chExt cx="0" cy="0"/>
        </a:xfrm>
      </p:grpSpPr>
      <p:cxnSp>
        <p:nvCxnSpPr>
          <p:cNvPr id="6" name="Connecteur droit 4"/>
          <p:cNvCxnSpPr/>
          <p:nvPr userDrawn="1"/>
        </p:nvCxnSpPr>
        <p:spPr>
          <a:xfrm>
            <a:off x="71438" y="6480175"/>
            <a:ext cx="8999537"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5"/>
          <p:cNvSpPr/>
          <p:nvPr userDrawn="1"/>
        </p:nvSpPr>
        <p:spPr>
          <a:xfrm>
            <a:off x="71438" y="6516688"/>
            <a:ext cx="9001125" cy="287337"/>
          </a:xfrm>
          <a:prstGeom prst="rect">
            <a:avLst/>
          </a:prstGeom>
          <a:solidFill>
            <a:schemeClr val="bg1">
              <a:lumMod val="85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lb-LU"/>
          </a:p>
        </p:txBody>
      </p:sp>
      <p:sp>
        <p:nvSpPr>
          <p:cNvPr id="8" name="Rectangle 6"/>
          <p:cNvSpPr/>
          <p:nvPr userDrawn="1"/>
        </p:nvSpPr>
        <p:spPr>
          <a:xfrm>
            <a:off x="428625" y="1130300"/>
            <a:ext cx="8501063" cy="714375"/>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lb-LU"/>
          </a:p>
        </p:txBody>
      </p:sp>
      <p:sp>
        <p:nvSpPr>
          <p:cNvPr id="9" name="Rectangle 7"/>
          <p:cNvSpPr/>
          <p:nvPr userDrawn="1"/>
        </p:nvSpPr>
        <p:spPr>
          <a:xfrm>
            <a:off x="377825" y="1130300"/>
            <a:ext cx="142875" cy="71437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lb-LU" dirty="0">
              <a:solidFill>
                <a:schemeClr val="bg1">
                  <a:lumMod val="50000"/>
                </a:schemeClr>
              </a:solidFill>
            </a:endParaRPr>
          </a:p>
        </p:txBody>
      </p:sp>
      <p:sp>
        <p:nvSpPr>
          <p:cNvPr id="10" name="Espace réservé du numéro de diapositive 5"/>
          <p:cNvSpPr txBox="1">
            <a:spLocks/>
          </p:cNvSpPr>
          <p:nvPr userDrawn="1"/>
        </p:nvSpPr>
        <p:spPr>
          <a:xfrm>
            <a:off x="8001000" y="142875"/>
            <a:ext cx="633413" cy="214313"/>
          </a:xfrm>
          <a:prstGeom prst="rect">
            <a:avLst/>
          </a:prstGeom>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53D77C7C-48BB-4355-B9AA-570B520D9DB4}" type="slidenum">
              <a:rPr lang="lb-LU" altLang="en-US" sz="800" smtClean="0">
                <a:solidFill>
                  <a:srgbClr val="A6A6A6"/>
                </a:solidFill>
                <a:latin typeface="Tahoma" panose="020B0604030504040204" pitchFamily="34" charset="0"/>
                <a:cs typeface="Tahoma" panose="020B0604030504040204" pitchFamily="34" charset="0"/>
              </a:rPr>
              <a:pPr eaLnBrk="1" hangingPunct="1">
                <a:defRPr/>
              </a:pPr>
              <a:t>‹N°›</a:t>
            </a:fld>
            <a:endParaRPr lang="lb-LU" altLang="en-US" sz="800" smtClean="0">
              <a:solidFill>
                <a:srgbClr val="A6A6A6"/>
              </a:solidFill>
              <a:latin typeface="Tahoma" panose="020B0604030504040204" pitchFamily="34" charset="0"/>
              <a:cs typeface="Tahoma" panose="020B0604030504040204" pitchFamily="34" charset="0"/>
            </a:endParaRPr>
          </a:p>
        </p:txBody>
      </p:sp>
      <p:cxnSp>
        <p:nvCxnSpPr>
          <p:cNvPr id="11" name="Connecteur droit 9"/>
          <p:cNvCxnSpPr/>
          <p:nvPr userDrawn="1"/>
        </p:nvCxnSpPr>
        <p:spPr>
          <a:xfrm rot="5400000">
            <a:off x="7715250" y="357188"/>
            <a:ext cx="57150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571472" y="1201869"/>
            <a:ext cx="8086724" cy="571504"/>
          </a:xfrm>
          <a:prstGeom prst="rect">
            <a:avLst/>
          </a:prstGeom>
        </p:spPr>
        <p:txBody>
          <a:bodyPr>
            <a:normAutofit/>
          </a:bodyPr>
          <a:lstStyle>
            <a:lvl1pPr algn="l">
              <a:defRPr sz="2000" cap="small" spc="160" baseline="0">
                <a:solidFill>
                  <a:schemeClr val="bg1">
                    <a:lumMod val="50000"/>
                  </a:schemeClr>
                </a:solidFill>
                <a:latin typeface="Tahoma" pitchFamily="34" charset="0"/>
                <a:ea typeface="Tahoma" pitchFamily="34" charset="0"/>
                <a:cs typeface="Tahoma" pitchFamily="34" charset="0"/>
              </a:defRPr>
            </a:lvl1pPr>
          </a:lstStyle>
          <a:p>
            <a:r>
              <a:rPr lang="fr-FR" dirty="0" smtClean="0"/>
              <a:t>Cliquez pour modifier le style du titre</a:t>
            </a:r>
            <a:endParaRPr lang="lb-LU" dirty="0"/>
          </a:p>
        </p:txBody>
      </p:sp>
      <p:sp>
        <p:nvSpPr>
          <p:cNvPr id="3" name="Espace réservé du contenu 2"/>
          <p:cNvSpPr>
            <a:spLocks noGrp="1"/>
          </p:cNvSpPr>
          <p:nvPr>
            <p:ph idx="1"/>
          </p:nvPr>
        </p:nvSpPr>
        <p:spPr>
          <a:xfrm>
            <a:off x="571472" y="2143117"/>
            <a:ext cx="8115328" cy="3857652"/>
          </a:xfrm>
          <a:prstGeom prst="rect">
            <a:avLst/>
          </a:prstGeom>
        </p:spPr>
        <p:txBody>
          <a:bodyPr/>
          <a:lstStyle>
            <a:lvl1pPr>
              <a:buFont typeface="Arial" pitchFamily="34" charset="0"/>
              <a:buNone/>
              <a:defRPr sz="2000" spc="160" baseline="0">
                <a:solidFill>
                  <a:srgbClr val="E2001A"/>
                </a:solidFill>
                <a:latin typeface="Tahoma" pitchFamily="34" charset="0"/>
                <a:ea typeface="Tahoma" pitchFamily="34" charset="0"/>
                <a:cs typeface="Tahoma" pitchFamily="34" charset="0"/>
              </a:defRPr>
            </a:lvl1pPr>
            <a:lvl2pPr>
              <a:buFont typeface="Arial" pitchFamily="34" charset="0"/>
              <a:buChar char="•"/>
              <a:defRPr sz="1800">
                <a:solidFill>
                  <a:srgbClr val="003871"/>
                </a:solidFill>
                <a:latin typeface="Segoe UI" pitchFamily="34" charset="0"/>
                <a:cs typeface="Segoe UI" pitchFamily="34" charset="0"/>
              </a:defRPr>
            </a:lvl2pPr>
            <a:lvl3pPr marL="1314450" indent="-400050">
              <a:buFont typeface="+mj-lt"/>
              <a:buAutoNum type="arabicParenR"/>
              <a:defRPr sz="1600">
                <a:solidFill>
                  <a:srgbClr val="003871"/>
                </a:solidFill>
                <a:latin typeface="Segoe UI" pitchFamily="34" charset="0"/>
                <a:cs typeface="Segoe UI" pitchFamily="34" charset="0"/>
              </a:defRPr>
            </a:lvl3pPr>
            <a:lvl4pPr>
              <a:defRPr sz="1400">
                <a:solidFill>
                  <a:srgbClr val="003871"/>
                </a:solidFill>
                <a:latin typeface="Segoe UI" pitchFamily="34" charset="0"/>
                <a:cs typeface="Segoe UI" pitchFamily="34" charset="0"/>
              </a:defRPr>
            </a:lvl4pPr>
            <a:lvl5pPr>
              <a:defRPr sz="1200">
                <a:solidFill>
                  <a:srgbClr val="003871"/>
                </a:solidFill>
                <a:latin typeface="Segoe UI" pitchFamily="34" charset="0"/>
                <a:cs typeface="Segoe UI" pitchFamily="34"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lb-LU" dirty="0"/>
          </a:p>
        </p:txBody>
      </p:sp>
      <p:sp>
        <p:nvSpPr>
          <p:cNvPr id="16" name="Espace réservé du texte 2"/>
          <p:cNvSpPr>
            <a:spLocks noGrp="1"/>
          </p:cNvSpPr>
          <p:nvPr>
            <p:ph type="body" idx="11"/>
          </p:nvPr>
        </p:nvSpPr>
        <p:spPr>
          <a:xfrm>
            <a:off x="3143240" y="142852"/>
            <a:ext cx="4857784" cy="214314"/>
          </a:xfrm>
          <a:prstGeom prst="rect">
            <a:avLst/>
          </a:prstGeom>
        </p:spPr>
        <p:txBody>
          <a:bodyPr anchor="b"/>
          <a:lstStyle>
            <a:lvl1pPr marL="0" indent="0" algn="r">
              <a:spcBef>
                <a:spcPts val="0"/>
              </a:spcBef>
              <a:buNone/>
              <a:defRPr sz="800" cap="small" spc="200" baseline="0">
                <a:solidFill>
                  <a:schemeClr val="bg1">
                    <a:lumMod val="65000"/>
                  </a:schemeClr>
                </a:solidFill>
                <a:latin typeface="Tahoma" pitchFamily="34" charset="0"/>
                <a:ea typeface="Tahoma" pitchFamily="34" charset="0"/>
                <a:cs typeface="Tahom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13" name="Espace réservé du texte 2"/>
          <p:cNvSpPr>
            <a:spLocks noGrp="1"/>
          </p:cNvSpPr>
          <p:nvPr>
            <p:ph type="body" idx="12"/>
          </p:nvPr>
        </p:nvSpPr>
        <p:spPr>
          <a:xfrm>
            <a:off x="214282" y="6572272"/>
            <a:ext cx="8715436" cy="214314"/>
          </a:xfrm>
          <a:prstGeom prst="rect">
            <a:avLst/>
          </a:prstGeom>
        </p:spPr>
        <p:txBody>
          <a:bodyPr anchor="b"/>
          <a:lstStyle>
            <a:lvl1pPr marL="0" indent="0" algn="ctr">
              <a:spcBef>
                <a:spcPts val="0"/>
              </a:spcBef>
              <a:buNone/>
              <a:defRPr sz="800" cap="small" spc="200" baseline="0">
                <a:solidFill>
                  <a:schemeClr val="bg1">
                    <a:lumMod val="50000"/>
                  </a:schemeClr>
                </a:solidFill>
                <a:latin typeface="Tahoma" pitchFamily="34" charset="0"/>
                <a:ea typeface="Tahoma" pitchFamily="34" charset="0"/>
                <a:cs typeface="Tahom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591353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45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1">
    <p:spTree>
      <p:nvGrpSpPr>
        <p:cNvPr id="1" name=""/>
        <p:cNvGrpSpPr/>
        <p:nvPr/>
      </p:nvGrpSpPr>
      <p:grpSpPr>
        <a:xfrm>
          <a:off x="0" y="0"/>
          <a:ext cx="0" cy="0"/>
          <a:chOff x="0" y="0"/>
          <a:chExt cx="0" cy="0"/>
        </a:xfrm>
      </p:grpSpPr>
      <p:sp>
        <p:nvSpPr>
          <p:cNvPr id="2" name="Rectangle 4"/>
          <p:cNvSpPr/>
          <p:nvPr userDrawn="1"/>
        </p:nvSpPr>
        <p:spPr>
          <a:xfrm>
            <a:off x="214313" y="142875"/>
            <a:ext cx="1714500"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Tree>
    <p:extLst>
      <p:ext uri="{BB962C8B-B14F-4D97-AF65-F5344CB8AC3E}">
        <p14:creationId xmlns:p14="http://schemas.microsoft.com/office/powerpoint/2010/main" val="30488702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76200" y="57150"/>
            <a:ext cx="8991600" cy="6743700"/>
          </a:xfrm>
          <a:prstGeom prst="rect">
            <a:avLst/>
          </a:prstGeom>
          <a:noFill/>
          <a:ln w="6350">
            <a:solidFill>
              <a:srgbClr val="00387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lb-LU" dirty="0">
              <a:solidFill>
                <a:schemeClr val="bg2">
                  <a:lumMod val="90000"/>
                </a:schemeClr>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88" r:id="rId3"/>
    <p:sldLayoutId id="2147483691"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FF000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101F69"/>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101F69"/>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101F69"/>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101F6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b-L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Document_Microsoft_Word1.doc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Document_Microsoft_Word2.docx"/></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Document_Microsoft_Word3.docx"/></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Document_Microsoft_Word4.doc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package" Target="../embeddings/Document_Microsoft_Word5.doc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package" Target="../embeddings/Document_Microsoft_Word6.docx"/></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package" Target="../embeddings/Document_Microsoft_Word7.docx"/></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package" Target="../embeddings/Document_Microsoft_Word8.docx"/></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package" Target="../embeddings/Document_Microsoft_Word9.docx"/></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package" Target="../embeddings/Document_Microsoft_Word10.docx"/></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package" Target="../embeddings/Document_Microsoft_Word11.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4313" y="2571750"/>
            <a:ext cx="8715375" cy="1714500"/>
          </a:xfrm>
        </p:spPr>
        <p:txBody>
          <a:bodyPr>
            <a:normAutofit fontScale="90000"/>
          </a:bodyPr>
          <a:lstStyle/>
          <a:p>
            <a:r>
              <a:rPr lang="lb-LU" dirty="0" smtClean="0"/>
              <a:t/>
            </a:r>
            <a:br>
              <a:rPr lang="lb-LU" dirty="0" smtClean="0"/>
            </a:br>
            <a:r>
              <a:rPr lang="en-US" dirty="0"/>
              <a:t>Informal </a:t>
            </a:r>
            <a:r>
              <a:rPr lang="en-US" dirty="0" smtClean="0"/>
              <a:t>care, </a:t>
            </a:r>
            <a:r>
              <a:rPr lang="en-US" dirty="0"/>
              <a:t>formal care and daughters </a:t>
            </a:r>
            <a:r>
              <a:rPr lang="en-US" dirty="0" smtClean="0"/>
              <a:t>employment </a:t>
            </a:r>
            <a:r>
              <a:rPr lang="en-US" dirty="0"/>
              <a:t>conditions: evidence from </a:t>
            </a:r>
            <a:r>
              <a:rPr lang="en-US" dirty="0" smtClean="0"/>
              <a:t>European </a:t>
            </a:r>
            <a:r>
              <a:rPr lang="en-US" dirty="0"/>
              <a:t>countries</a:t>
            </a:r>
            <a:br>
              <a:rPr lang="en-US" dirty="0"/>
            </a:br>
            <a:r>
              <a:rPr lang="fr-FR" dirty="0"/>
              <a:t/>
            </a:r>
            <a:br>
              <a:rPr lang="fr-FR" dirty="0"/>
            </a:br>
            <a:r>
              <a:rPr lang="en-US" dirty="0" smtClean="0"/>
              <a:t/>
            </a:r>
            <a:br>
              <a:rPr lang="en-US" dirty="0" smtClean="0"/>
            </a:br>
            <a:r>
              <a:rPr lang="en-US" dirty="0" smtClean="0"/>
              <a:t/>
            </a:r>
            <a:br>
              <a:rPr lang="en-US" dirty="0" smtClean="0"/>
            </a:br>
            <a:endParaRPr lang="fr-BE" sz="2000" dirty="0"/>
          </a:p>
        </p:txBody>
      </p:sp>
      <p:sp>
        <p:nvSpPr>
          <p:cNvPr id="6" name="Content Placeholder 5"/>
          <p:cNvSpPr>
            <a:spLocks noGrp="1"/>
          </p:cNvSpPr>
          <p:nvPr>
            <p:ph idx="1"/>
          </p:nvPr>
        </p:nvSpPr>
        <p:spPr>
          <a:xfrm>
            <a:off x="3657600" y="4710112"/>
            <a:ext cx="5653087" cy="1843087"/>
          </a:xfrm>
        </p:spPr>
        <p:txBody>
          <a:bodyPr/>
          <a:lstStyle/>
          <a:p>
            <a:pPr algn="l" eaLnBrk="1" hangingPunct="1">
              <a:defRPr/>
            </a:pPr>
            <a:r>
              <a:rPr lang="en-US" sz="1400" dirty="0" smtClean="0"/>
              <a:t>Eric </a:t>
            </a:r>
            <a:r>
              <a:rPr lang="en-US" sz="1400" dirty="0" err="1" smtClean="0"/>
              <a:t>Bonsang</a:t>
            </a:r>
            <a:r>
              <a:rPr lang="en-US" sz="1400" dirty="0" smtClean="0"/>
              <a:t> (</a:t>
            </a:r>
            <a:r>
              <a:rPr lang="en-US" sz="1400" dirty="0" err="1" smtClean="0"/>
              <a:t>Université</a:t>
            </a:r>
            <a:r>
              <a:rPr lang="en-US" sz="1400" dirty="0" smtClean="0"/>
              <a:t> Paris-Dauphine-PSL)</a:t>
            </a:r>
          </a:p>
          <a:p>
            <a:pPr algn="l" eaLnBrk="1" hangingPunct="1">
              <a:defRPr/>
            </a:pPr>
            <a:r>
              <a:rPr lang="en-US" sz="1400" dirty="0" smtClean="0"/>
              <a:t>Joan Costa-Font (LSE)</a:t>
            </a:r>
          </a:p>
        </p:txBody>
      </p:sp>
      <p:sp>
        <p:nvSpPr>
          <p:cNvPr id="7172" name="TextBox 1"/>
          <p:cNvSpPr txBox="1">
            <a:spLocks noChangeArrowheads="1"/>
          </p:cNvSpPr>
          <p:nvPr/>
        </p:nvSpPr>
        <p:spPr bwMode="auto">
          <a:xfrm>
            <a:off x="96990" y="4710113"/>
            <a:ext cx="3305713"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r-FR" sz="2000" dirty="0" smtClean="0">
                <a:solidFill>
                  <a:schemeClr val="tx2"/>
                </a:solidFill>
              </a:rPr>
              <a:t>Journée de la Chaire Santé</a:t>
            </a:r>
            <a:endParaRPr lang="fr-FR" sz="2000" dirty="0">
              <a:solidFill>
                <a:schemeClr val="tx2"/>
              </a:solidFill>
            </a:endParaRPr>
          </a:p>
          <a:p>
            <a:pPr eaLnBrk="1" hangingPunct="1"/>
            <a:r>
              <a:rPr lang="en-US" altLang="en-US" sz="2000" dirty="0" smtClean="0">
                <a:solidFill>
                  <a:schemeClr val="tx2"/>
                </a:solidFill>
              </a:rPr>
              <a:t>Paris, March 30, 2018</a:t>
            </a:r>
          </a:p>
          <a:p>
            <a:pPr eaLnBrk="1" hangingPunct="1"/>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The sample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smtClean="0">
                <a:solidFill>
                  <a:schemeClr val="tx1"/>
                </a:solidFill>
              </a:rPr>
              <a:t>Pooled </a:t>
            </a:r>
            <a:r>
              <a:rPr lang="en-GB" sz="1400" dirty="0">
                <a:solidFill>
                  <a:schemeClr val="tx1"/>
                </a:solidFill>
              </a:rPr>
              <a:t>data from waves 1, 2, 5 and 6 of the Survey of Health, Ageing and Retirement in Europe (SHARE).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19 European countries: Austria</a:t>
            </a:r>
            <a:r>
              <a:rPr lang="en-GB" sz="1400" dirty="0">
                <a:solidFill>
                  <a:schemeClr val="tx1"/>
                </a:solidFill>
              </a:rPr>
              <a:t>, Belgium, Croatia, Czech Republic, Denmark, Estonia France, Germany, Greece, Ireland, Israel, Italy, Luxembourg, the Netherlands, Poland, Portugal, Slovenia, Spain, Sweden, and </a:t>
            </a:r>
            <a:r>
              <a:rPr lang="en-GB" sz="1400" dirty="0" smtClean="0">
                <a:solidFill>
                  <a:schemeClr val="tx1"/>
                </a:solidFill>
              </a:rPr>
              <a:t>Switzerland.</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Sample selection: </a:t>
            </a:r>
          </a:p>
          <a:p>
            <a:pPr lvl="1"/>
            <a:r>
              <a:rPr lang="en-GB" sz="1200" dirty="0">
                <a:solidFill>
                  <a:schemeClr val="tx1"/>
                </a:solidFill>
              </a:rPr>
              <a:t>individuals aged 65 or above </a:t>
            </a:r>
            <a:endParaRPr lang="en-GB" sz="1200" dirty="0" smtClean="0">
              <a:solidFill>
                <a:schemeClr val="tx1"/>
              </a:solidFill>
            </a:endParaRPr>
          </a:p>
          <a:p>
            <a:pPr lvl="1"/>
            <a:r>
              <a:rPr lang="en-GB" sz="1200" dirty="0">
                <a:solidFill>
                  <a:schemeClr val="tx1"/>
                </a:solidFill>
              </a:rPr>
              <a:t>who have between one to four children </a:t>
            </a:r>
            <a:endParaRPr lang="en-GB" sz="1200" dirty="0" smtClean="0">
              <a:solidFill>
                <a:schemeClr val="tx1"/>
              </a:solidFill>
            </a:endParaRPr>
          </a:p>
          <a:p>
            <a:pPr lvl="1"/>
            <a:r>
              <a:rPr lang="en-GB" sz="1200" dirty="0">
                <a:solidFill>
                  <a:schemeClr val="tx1"/>
                </a:solidFill>
              </a:rPr>
              <a:t>whose children are between </a:t>
            </a:r>
            <a:r>
              <a:rPr lang="en-GB" sz="1200" dirty="0" smtClean="0">
                <a:solidFill>
                  <a:schemeClr val="tx1"/>
                </a:solidFill>
              </a:rPr>
              <a:t>20 </a:t>
            </a:r>
            <a:r>
              <a:rPr lang="en-GB" sz="1200" dirty="0">
                <a:solidFill>
                  <a:schemeClr val="tx1"/>
                </a:solidFill>
              </a:rPr>
              <a:t>and </a:t>
            </a:r>
            <a:r>
              <a:rPr lang="en-GB" sz="1200" dirty="0" smtClean="0">
                <a:solidFill>
                  <a:schemeClr val="tx1"/>
                </a:solidFill>
              </a:rPr>
              <a:t>64 </a:t>
            </a:r>
            <a:r>
              <a:rPr lang="en-GB" sz="1200" dirty="0">
                <a:solidFill>
                  <a:schemeClr val="tx1"/>
                </a:solidFill>
              </a:rPr>
              <a:t>year-old </a:t>
            </a:r>
            <a:endParaRPr lang="en-GB" sz="1200" dirty="0" smtClean="0">
              <a:solidFill>
                <a:schemeClr val="tx1"/>
              </a:solidFill>
            </a:endParaRPr>
          </a:p>
          <a:p>
            <a:pPr lvl="1"/>
            <a:r>
              <a:rPr lang="en-GB" sz="1200" dirty="0">
                <a:solidFill>
                  <a:schemeClr val="tx1"/>
                </a:solidFill>
              </a:rPr>
              <a:t>only keep individuals who do not live with a partner or a spouse </a:t>
            </a:r>
            <a:endParaRPr lang="en-GB" sz="1200" dirty="0" smtClean="0">
              <a:solidFill>
                <a:schemeClr val="tx1"/>
              </a:solidFill>
            </a:endParaRPr>
          </a:p>
          <a:p>
            <a:pPr lvl="1"/>
            <a:r>
              <a:rPr lang="en-GB" sz="1200" dirty="0" smtClean="0">
                <a:solidFill>
                  <a:schemeClr val="tx1"/>
                </a:solidFill>
              </a:rPr>
              <a:t>remove </a:t>
            </a:r>
            <a:r>
              <a:rPr lang="en-GB" sz="1200" dirty="0">
                <a:solidFill>
                  <a:schemeClr val="tx1"/>
                </a:solidFill>
              </a:rPr>
              <a:t>individuals who live with one of their children </a:t>
            </a:r>
            <a:endParaRPr lang="en-GB" sz="1200" dirty="0" smtClean="0">
              <a:solidFill>
                <a:schemeClr val="tx1"/>
              </a:solidFill>
            </a:endParaRPr>
          </a:p>
          <a:p>
            <a:pPr lvl="1"/>
            <a:r>
              <a:rPr lang="en-GB" sz="1200" dirty="0" smtClean="0">
                <a:solidFill>
                  <a:schemeClr val="tx1"/>
                </a:solidFill>
              </a:rPr>
              <a:t>Remove individuals living in a nursing home</a:t>
            </a:r>
          </a:p>
          <a:p>
            <a:pPr marL="457200" lvl="1" indent="0">
              <a:buNone/>
            </a:pPr>
            <a:endParaRPr lang="en-GB" sz="1200" dirty="0">
              <a:solidFill>
                <a:schemeClr val="tx1"/>
              </a:solidFill>
            </a:endParaRPr>
          </a:p>
          <a:p>
            <a:pPr>
              <a:buFont typeface="Arial" panose="020B0604020202020204" pitchFamily="34" charset="0"/>
              <a:buChar char="•"/>
            </a:pPr>
            <a:endParaRPr lang="en-GB" sz="1400" dirty="0" smtClean="0">
              <a:solidFill>
                <a:schemeClr val="tx1"/>
              </a:solidFill>
            </a:endParaRPr>
          </a:p>
          <a:p>
            <a:pPr>
              <a:buFont typeface="Arial" panose="020B0604020202020204" pitchFamily="34" charset="0"/>
              <a:buChar char="•"/>
            </a:pPr>
            <a:r>
              <a:rPr lang="en-GB" sz="1400" dirty="0" smtClean="0">
                <a:solidFill>
                  <a:schemeClr val="tx1"/>
                </a:solidFill>
              </a:rPr>
              <a:t>The </a:t>
            </a:r>
            <a:r>
              <a:rPr lang="en-GB" sz="1400" dirty="0">
                <a:solidFill>
                  <a:schemeClr val="tx1"/>
                </a:solidFill>
              </a:rPr>
              <a:t>final analytical sample includes </a:t>
            </a:r>
            <a:r>
              <a:rPr lang="en-GB" sz="1400" dirty="0" smtClean="0">
                <a:solidFill>
                  <a:schemeClr val="tx1"/>
                </a:solidFill>
              </a:rPr>
              <a:t>18,169 </a:t>
            </a:r>
            <a:r>
              <a:rPr lang="en-GB" sz="1400" dirty="0">
                <a:solidFill>
                  <a:schemeClr val="tx1"/>
                </a:solidFill>
              </a:rPr>
              <a:t>observations.</a:t>
            </a:r>
            <a:endParaRPr lang="en-GB" sz="1400" dirty="0" smtClean="0">
              <a:solidFill>
                <a:schemeClr val="tx1"/>
              </a:solidFill>
            </a:endParaRPr>
          </a:p>
        </p:txBody>
      </p:sp>
    </p:spTree>
    <p:extLst>
      <p:ext uri="{BB962C8B-B14F-4D97-AF65-F5344CB8AC3E}">
        <p14:creationId xmlns:p14="http://schemas.microsoft.com/office/powerpoint/2010/main" val="4275478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Informal care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smtClean="0">
                <a:solidFill>
                  <a:schemeClr val="tx1"/>
                </a:solidFill>
              </a:rPr>
              <a:t>Informal </a:t>
            </a:r>
            <a:r>
              <a:rPr lang="en-GB" sz="1400" dirty="0">
                <a:solidFill>
                  <a:schemeClr val="tx1"/>
                </a:solidFill>
              </a:rPr>
              <a:t>care is measured as the sum of care and assistance received by the respondents from all their </a:t>
            </a:r>
            <a:r>
              <a:rPr lang="en-GB" sz="1400" dirty="0" smtClean="0">
                <a:solidFill>
                  <a:schemeClr val="tx1"/>
                </a:solidFill>
              </a:rPr>
              <a:t>children</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Derived </a:t>
            </a:r>
            <a:r>
              <a:rPr lang="en-GB" sz="1400" dirty="0">
                <a:solidFill>
                  <a:schemeClr val="tx1"/>
                </a:solidFill>
              </a:rPr>
              <a:t>from three questions that describe the relationship with the caregiver (if any), the frequency (daily, weekly, monthly or less often) of the care received and the average number of hours </a:t>
            </a:r>
            <a:r>
              <a:rPr lang="en-GB" sz="1400" dirty="0" smtClean="0">
                <a:solidFill>
                  <a:schemeClr val="tx1"/>
                </a:solidFill>
              </a:rPr>
              <a:t>per day/week/month /year respectively.</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However, from the </a:t>
            </a:r>
            <a:r>
              <a:rPr lang="en-GB" sz="1400" dirty="0" smtClean="0">
                <a:solidFill>
                  <a:schemeClr val="tx1"/>
                </a:solidFill>
              </a:rPr>
              <a:t>wave 4 onwards</a:t>
            </a:r>
            <a:r>
              <a:rPr lang="en-GB" sz="1400" dirty="0">
                <a:solidFill>
                  <a:schemeClr val="tx1"/>
                </a:solidFill>
              </a:rPr>
              <a:t>, the average number of hours was not asked </a:t>
            </a:r>
            <a:r>
              <a:rPr lang="en-GB" sz="1400" dirty="0" smtClean="0">
                <a:solidFill>
                  <a:schemeClr val="tx1"/>
                </a:solidFill>
              </a:rPr>
              <a:t>anymore</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On average, a child providing daily (resp. weekly, monthly, yearly) care to his parent provides 120 (resp. 25, 7, 2) hours of care per month.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We </a:t>
            </a:r>
            <a:r>
              <a:rPr lang="en-GB" sz="1400" dirty="0">
                <a:solidFill>
                  <a:schemeClr val="tx1"/>
                </a:solidFill>
              </a:rPr>
              <a:t>use this method to impute the amount of informal care received from the children for all </a:t>
            </a:r>
            <a:r>
              <a:rPr lang="en-GB" sz="1400" dirty="0" smtClean="0">
                <a:solidFill>
                  <a:schemeClr val="tx1"/>
                </a:solidFill>
              </a:rPr>
              <a:t>waves. </a:t>
            </a:r>
          </a:p>
        </p:txBody>
      </p:sp>
    </p:spTree>
    <p:extLst>
      <p:ext uri="{BB962C8B-B14F-4D97-AF65-F5344CB8AC3E}">
        <p14:creationId xmlns:p14="http://schemas.microsoft.com/office/powerpoint/2010/main" val="1022623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Informal care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3" name="Objet 2"/>
          <p:cNvGraphicFramePr>
            <a:graphicFrameLocks noChangeAspect="1"/>
          </p:cNvGraphicFramePr>
          <p:nvPr>
            <p:extLst>
              <p:ext uri="{D42A27DB-BD31-4B8C-83A1-F6EECF244321}">
                <p14:modId xmlns:p14="http://schemas.microsoft.com/office/powerpoint/2010/main" val="1234469009"/>
              </p:ext>
            </p:extLst>
          </p:nvPr>
        </p:nvGraphicFramePr>
        <p:xfrm>
          <a:off x="838200" y="1860502"/>
          <a:ext cx="6743700" cy="4947186"/>
        </p:xfrm>
        <a:graphic>
          <a:graphicData uri="http://schemas.openxmlformats.org/presentationml/2006/ole">
            <mc:AlternateContent xmlns:mc="http://schemas.openxmlformats.org/markup-compatibility/2006">
              <mc:Choice xmlns:v="urn:schemas-microsoft-com:vml" Requires="v">
                <p:oleObj spid="_x0000_s68629" name="Document" r:id="rId4" imgW="5942381" imgH="4347411" progId="Word.Document.12">
                  <p:embed/>
                </p:oleObj>
              </mc:Choice>
              <mc:Fallback>
                <p:oleObj name="Document" r:id="rId4" imgW="5942381" imgH="4347411" progId="Word.Document.12">
                  <p:embed/>
                  <p:pic>
                    <p:nvPicPr>
                      <p:cNvPr id="0" name=""/>
                      <p:cNvPicPr/>
                      <p:nvPr/>
                    </p:nvPicPr>
                    <p:blipFill>
                      <a:blip r:embed="rId5"/>
                      <a:stretch>
                        <a:fillRect/>
                      </a:stretch>
                    </p:blipFill>
                    <p:spPr>
                      <a:xfrm>
                        <a:off x="838200" y="1860502"/>
                        <a:ext cx="6743700" cy="4947186"/>
                      </a:xfrm>
                      <a:prstGeom prst="rect">
                        <a:avLst/>
                      </a:prstGeom>
                    </p:spPr>
                  </p:pic>
                </p:oleObj>
              </mc:Fallback>
            </mc:AlternateContent>
          </a:graphicData>
        </a:graphic>
      </p:graphicFrame>
    </p:spTree>
    <p:extLst>
      <p:ext uri="{BB962C8B-B14F-4D97-AF65-F5344CB8AC3E}">
        <p14:creationId xmlns:p14="http://schemas.microsoft.com/office/powerpoint/2010/main" val="2038005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Formal care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a:solidFill>
                  <a:schemeClr val="tx1"/>
                </a:solidFill>
              </a:rPr>
              <a:t>We consider the utilization of two types of formal home care: paid domestic help and nursing </a:t>
            </a:r>
            <a:r>
              <a:rPr lang="en-GB" sz="1400" dirty="0" smtClean="0">
                <a:solidFill>
                  <a:schemeClr val="tx1"/>
                </a:solidFill>
              </a:rPr>
              <a:t>care at home. </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Respondents were asked to report whether they received either paid or professional home help, which they could not perform due to health problem, or professional or paid nursing or personal care during the twelve months preceding the survey. </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Our </a:t>
            </a:r>
            <a:r>
              <a:rPr lang="en-GB" sz="1400" dirty="0">
                <a:solidFill>
                  <a:schemeClr val="tx1"/>
                </a:solidFill>
              </a:rPr>
              <a:t>analysis is restricted </a:t>
            </a:r>
            <a:r>
              <a:rPr lang="en-GB" sz="1400" dirty="0" smtClean="0">
                <a:solidFill>
                  <a:schemeClr val="tx1"/>
                </a:solidFill>
              </a:rPr>
              <a:t>to </a:t>
            </a:r>
            <a:r>
              <a:rPr lang="en-GB" sz="1400" dirty="0">
                <a:solidFill>
                  <a:schemeClr val="tx1"/>
                </a:solidFill>
              </a:rPr>
              <a:t>the use of formal care at the extensive </a:t>
            </a:r>
            <a:r>
              <a:rPr lang="en-GB" sz="1400" dirty="0" smtClean="0">
                <a:solidFill>
                  <a:schemeClr val="tx1"/>
                </a:solidFill>
              </a:rPr>
              <a:t>margin given the intensity is not asked from wave 5. </a:t>
            </a:r>
          </a:p>
        </p:txBody>
      </p:sp>
    </p:spTree>
    <p:extLst>
      <p:ext uri="{BB962C8B-B14F-4D97-AF65-F5344CB8AC3E}">
        <p14:creationId xmlns:p14="http://schemas.microsoft.com/office/powerpoint/2010/main" val="607649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Formal care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8" name="Objet 7"/>
          <p:cNvGraphicFramePr>
            <a:graphicFrameLocks noChangeAspect="1"/>
          </p:cNvGraphicFramePr>
          <p:nvPr>
            <p:extLst>
              <p:ext uri="{D42A27DB-BD31-4B8C-83A1-F6EECF244321}">
                <p14:modId xmlns:p14="http://schemas.microsoft.com/office/powerpoint/2010/main" val="2707032662"/>
              </p:ext>
            </p:extLst>
          </p:nvPr>
        </p:nvGraphicFramePr>
        <p:xfrm>
          <a:off x="990600" y="1829982"/>
          <a:ext cx="6858000" cy="5031036"/>
        </p:xfrm>
        <a:graphic>
          <a:graphicData uri="http://schemas.openxmlformats.org/presentationml/2006/ole">
            <mc:AlternateContent xmlns:mc="http://schemas.openxmlformats.org/markup-compatibility/2006">
              <mc:Choice xmlns:v="urn:schemas-microsoft-com:vml" Requires="v">
                <p:oleObj spid="_x0000_s69652" name="Document" r:id="rId4" imgW="5942381" imgH="4347411" progId="Word.Document.12">
                  <p:embed/>
                </p:oleObj>
              </mc:Choice>
              <mc:Fallback>
                <p:oleObj name="Document" r:id="rId4" imgW="5942381" imgH="4347411" progId="Word.Document.12">
                  <p:embed/>
                  <p:pic>
                    <p:nvPicPr>
                      <p:cNvPr id="0" name=""/>
                      <p:cNvPicPr/>
                      <p:nvPr/>
                    </p:nvPicPr>
                    <p:blipFill>
                      <a:blip r:embed="rId5"/>
                      <a:stretch>
                        <a:fillRect/>
                      </a:stretch>
                    </p:blipFill>
                    <p:spPr>
                      <a:xfrm>
                        <a:off x="990600" y="1829982"/>
                        <a:ext cx="6858000" cy="5031036"/>
                      </a:xfrm>
                      <a:prstGeom prst="rect">
                        <a:avLst/>
                      </a:prstGeom>
                    </p:spPr>
                  </p:pic>
                </p:oleObj>
              </mc:Fallback>
            </mc:AlternateContent>
          </a:graphicData>
        </a:graphic>
      </p:graphicFrame>
    </p:spTree>
    <p:extLst>
      <p:ext uri="{BB962C8B-B14F-4D97-AF65-F5344CB8AC3E}">
        <p14:creationId xmlns:p14="http://schemas.microsoft.com/office/powerpoint/2010/main" val="2996349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Formal care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8" name="Objet 7"/>
          <p:cNvGraphicFramePr>
            <a:graphicFrameLocks noChangeAspect="1"/>
          </p:cNvGraphicFramePr>
          <p:nvPr>
            <p:extLst>
              <p:ext uri="{D42A27DB-BD31-4B8C-83A1-F6EECF244321}">
                <p14:modId xmlns:p14="http://schemas.microsoft.com/office/powerpoint/2010/main" val="2984319339"/>
              </p:ext>
            </p:extLst>
          </p:nvPr>
        </p:nvGraphicFramePr>
        <p:xfrm>
          <a:off x="990600" y="1828800"/>
          <a:ext cx="6819900" cy="5000625"/>
        </p:xfrm>
        <a:graphic>
          <a:graphicData uri="http://schemas.openxmlformats.org/presentationml/2006/ole">
            <mc:AlternateContent xmlns:mc="http://schemas.openxmlformats.org/markup-compatibility/2006">
              <mc:Choice xmlns:v="urn:schemas-microsoft-com:vml" Requires="v">
                <p:oleObj spid="_x0000_s74767" name="Document" r:id="rId4" imgW="5942381" imgH="4347411" progId="Word.Document.12">
                  <p:embed/>
                </p:oleObj>
              </mc:Choice>
              <mc:Fallback>
                <p:oleObj name="Document" r:id="rId4" imgW="5942381" imgH="4347411" progId="Word.Document.12">
                  <p:embed/>
                  <p:pic>
                    <p:nvPicPr>
                      <p:cNvPr id="0" name=""/>
                      <p:cNvPicPr/>
                      <p:nvPr/>
                    </p:nvPicPr>
                    <p:blipFill>
                      <a:blip r:embed="rId5"/>
                      <a:stretch>
                        <a:fillRect/>
                      </a:stretch>
                    </p:blipFill>
                    <p:spPr>
                      <a:xfrm>
                        <a:off x="990600" y="1828800"/>
                        <a:ext cx="6819900" cy="5000625"/>
                      </a:xfrm>
                      <a:prstGeom prst="rect">
                        <a:avLst/>
                      </a:prstGeom>
                    </p:spPr>
                  </p:pic>
                </p:oleObj>
              </mc:Fallback>
            </mc:AlternateContent>
          </a:graphicData>
        </a:graphic>
      </p:graphicFrame>
    </p:spTree>
    <p:extLst>
      <p:ext uri="{BB962C8B-B14F-4D97-AF65-F5344CB8AC3E}">
        <p14:creationId xmlns:p14="http://schemas.microsoft.com/office/powerpoint/2010/main" val="3190475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Gender gap in employment rate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a:solidFill>
                  <a:schemeClr val="tx1"/>
                </a:solidFill>
              </a:rPr>
              <a:t>The employment rate of daughters by country and wave is calculated by taking the sum of all daughters </a:t>
            </a:r>
            <a:r>
              <a:rPr lang="en-GB" sz="1400" dirty="0" smtClean="0">
                <a:solidFill>
                  <a:schemeClr val="tx1"/>
                </a:solidFill>
              </a:rPr>
              <a:t>in </a:t>
            </a:r>
            <a:r>
              <a:rPr lang="en-GB" sz="1400" dirty="0">
                <a:solidFill>
                  <a:schemeClr val="tx1"/>
                </a:solidFill>
              </a:rPr>
              <a:t>employment divided by the sum of all daughters. </a:t>
            </a:r>
            <a:endParaRPr lang="en-GB" sz="1400" dirty="0" smtClean="0">
              <a:solidFill>
                <a:schemeClr val="tx1"/>
              </a:solidFill>
            </a:endParaRPr>
          </a:p>
          <a:p>
            <a:pPr>
              <a:buFont typeface="Arial" panose="020B0604020202020204" pitchFamily="34" charset="0"/>
              <a:buChar char="•"/>
            </a:pPr>
            <a:endParaRPr lang="en-GB" sz="1400" dirty="0" smtClean="0">
              <a:solidFill>
                <a:schemeClr val="tx1"/>
              </a:solidFill>
            </a:endParaRPr>
          </a:p>
          <a:p>
            <a:pPr>
              <a:buFont typeface="Arial" panose="020B0604020202020204" pitchFamily="34" charset="0"/>
              <a:buChar char="•"/>
            </a:pPr>
            <a:r>
              <a:rPr lang="en-GB" sz="1400" dirty="0" smtClean="0">
                <a:solidFill>
                  <a:schemeClr val="tx1"/>
                </a:solidFill>
              </a:rPr>
              <a:t>The </a:t>
            </a:r>
            <a:r>
              <a:rPr lang="en-GB" sz="1400" dirty="0">
                <a:solidFill>
                  <a:schemeClr val="tx1"/>
                </a:solidFill>
              </a:rPr>
              <a:t>same calculation is made for sons.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The </a:t>
            </a:r>
            <a:r>
              <a:rPr lang="en-GB" sz="1400" dirty="0">
                <a:solidFill>
                  <a:schemeClr val="tx1"/>
                </a:solidFill>
              </a:rPr>
              <a:t>gender employment gap among children </a:t>
            </a:r>
            <a:r>
              <a:rPr lang="en-GB" sz="1400" dirty="0" smtClean="0">
                <a:solidFill>
                  <a:schemeClr val="tx1"/>
                </a:solidFill>
              </a:rPr>
              <a:t>is </a:t>
            </a:r>
            <a:r>
              <a:rPr lang="en-GB" sz="1400" dirty="0">
                <a:solidFill>
                  <a:schemeClr val="tx1"/>
                </a:solidFill>
              </a:rPr>
              <a:t>defined as the difference in the employment rate of sons and the employment rate of daughters at the country and wave level.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A sensitivity analysis will use an alternative measure of the gender employment gap by using the measures of employment rates of men and women aged 20 to 64 from Eurostat</a:t>
            </a:r>
            <a:r>
              <a:rPr lang="en-GB" sz="1400" dirty="0" smtClean="0">
                <a:solidFill>
                  <a:schemeClr val="tx1"/>
                </a:solidFill>
              </a:rPr>
              <a:t>.</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Correlation coefficient between the measure from SHARE and from Eurostat </a:t>
            </a:r>
            <a:r>
              <a:rPr lang="en-GB" sz="1400" dirty="0">
                <a:solidFill>
                  <a:schemeClr val="tx1"/>
                </a:solidFill>
              </a:rPr>
              <a:t>is equal to </a:t>
            </a:r>
            <a:r>
              <a:rPr lang="en-GB" sz="1400" dirty="0" smtClean="0">
                <a:solidFill>
                  <a:schemeClr val="tx1"/>
                </a:solidFill>
              </a:rPr>
              <a:t>0.898.</a:t>
            </a:r>
          </a:p>
        </p:txBody>
      </p:sp>
    </p:spTree>
    <p:extLst>
      <p:ext uri="{BB962C8B-B14F-4D97-AF65-F5344CB8AC3E}">
        <p14:creationId xmlns:p14="http://schemas.microsoft.com/office/powerpoint/2010/main" val="34774155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Gender gap in employment rate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6" name="Objet 5"/>
          <p:cNvGraphicFramePr>
            <a:graphicFrameLocks noChangeAspect="1"/>
          </p:cNvGraphicFramePr>
          <p:nvPr>
            <p:extLst>
              <p:ext uri="{D42A27DB-BD31-4B8C-83A1-F6EECF244321}">
                <p14:modId xmlns:p14="http://schemas.microsoft.com/office/powerpoint/2010/main" val="3747689099"/>
              </p:ext>
            </p:extLst>
          </p:nvPr>
        </p:nvGraphicFramePr>
        <p:xfrm>
          <a:off x="1066800" y="1895475"/>
          <a:ext cx="6553200" cy="4733925"/>
        </p:xfrm>
        <a:graphic>
          <a:graphicData uri="http://schemas.openxmlformats.org/presentationml/2006/ole">
            <mc:AlternateContent xmlns:mc="http://schemas.openxmlformats.org/markup-compatibility/2006">
              <mc:Choice xmlns:v="urn:schemas-microsoft-com:vml" Requires="v">
                <p:oleObj spid="_x0000_s70676" name="Document" r:id="rId4" imgW="5815602" imgH="4181737" progId="Word.Document.12">
                  <p:embed/>
                </p:oleObj>
              </mc:Choice>
              <mc:Fallback>
                <p:oleObj name="Document" r:id="rId4" imgW="5815602" imgH="4181737" progId="Word.Document.12">
                  <p:embed/>
                  <p:pic>
                    <p:nvPicPr>
                      <p:cNvPr id="0" name=""/>
                      <p:cNvPicPr/>
                      <p:nvPr/>
                    </p:nvPicPr>
                    <p:blipFill>
                      <a:blip r:embed="rId5"/>
                      <a:stretch>
                        <a:fillRect/>
                      </a:stretch>
                    </p:blipFill>
                    <p:spPr>
                      <a:xfrm>
                        <a:off x="1066800" y="1895475"/>
                        <a:ext cx="6553200" cy="4733925"/>
                      </a:xfrm>
                      <a:prstGeom prst="rect">
                        <a:avLst/>
                      </a:prstGeom>
                    </p:spPr>
                  </p:pic>
                </p:oleObj>
              </mc:Fallback>
            </mc:AlternateContent>
          </a:graphicData>
        </a:graphic>
      </p:graphicFrame>
    </p:spTree>
    <p:extLst>
      <p:ext uri="{BB962C8B-B14F-4D97-AF65-F5344CB8AC3E}">
        <p14:creationId xmlns:p14="http://schemas.microsoft.com/office/powerpoint/2010/main" val="1782160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Data: Control variables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smtClean="0">
                <a:solidFill>
                  <a:schemeClr val="tx1"/>
                </a:solidFill>
              </a:rPr>
              <a:t>We </a:t>
            </a:r>
            <a:r>
              <a:rPr lang="en-GB" sz="1400" dirty="0">
                <a:solidFill>
                  <a:schemeClr val="tx1"/>
                </a:solidFill>
              </a:rPr>
              <a:t>include age and age squared to take into account for the fact that the need of care increases with age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We </a:t>
            </a:r>
            <a:r>
              <a:rPr lang="en-GB" sz="1400" dirty="0">
                <a:solidFill>
                  <a:schemeClr val="tx1"/>
                </a:solidFill>
              </a:rPr>
              <a:t>also include the number of limitations with the activities of daily living and the number of limitations with the instrumental activities of daily living</a:t>
            </a:r>
            <a:r>
              <a:rPr lang="en-GB" sz="1400" dirty="0" smtClean="0">
                <a:solidFill>
                  <a:schemeClr val="tx1"/>
                </a:solidFill>
              </a:rPr>
              <a:t>.</a:t>
            </a:r>
          </a:p>
          <a:p>
            <a:pPr marL="0" indent="0"/>
            <a:r>
              <a:rPr lang="en-GB" sz="1400" dirty="0" smtClean="0">
                <a:solidFill>
                  <a:schemeClr val="tx1"/>
                </a:solidFill>
              </a:rPr>
              <a:t> </a:t>
            </a:r>
          </a:p>
          <a:p>
            <a:pPr>
              <a:buFont typeface="Arial" panose="020B0604020202020204" pitchFamily="34" charset="0"/>
              <a:buChar char="•"/>
            </a:pPr>
            <a:r>
              <a:rPr lang="en-GB" sz="1400" dirty="0" smtClean="0">
                <a:solidFill>
                  <a:schemeClr val="tx1"/>
                </a:solidFill>
              </a:rPr>
              <a:t>The </a:t>
            </a:r>
            <a:r>
              <a:rPr lang="en-GB" sz="1400" dirty="0">
                <a:solidFill>
                  <a:schemeClr val="tx1"/>
                </a:solidFill>
              </a:rPr>
              <a:t>level of education is included and classified according to the ISED-1997 classification.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We </a:t>
            </a:r>
            <a:r>
              <a:rPr lang="en-GB" sz="1400" dirty="0">
                <a:solidFill>
                  <a:schemeClr val="tx1"/>
                </a:solidFill>
              </a:rPr>
              <a:t>also control for the gender of the parent and for the number of children. </a:t>
            </a:r>
            <a:endParaRPr lang="en-GB" sz="1400" dirty="0" smtClean="0">
              <a:solidFill>
                <a:schemeClr val="tx1"/>
              </a:solidFill>
            </a:endParaRPr>
          </a:p>
        </p:txBody>
      </p:sp>
    </p:spTree>
    <p:extLst>
      <p:ext uri="{BB962C8B-B14F-4D97-AF65-F5344CB8AC3E}">
        <p14:creationId xmlns:p14="http://schemas.microsoft.com/office/powerpoint/2010/main" val="2367402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Main Results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6" name="Objet 5"/>
          <p:cNvGraphicFramePr>
            <a:graphicFrameLocks noChangeAspect="1"/>
          </p:cNvGraphicFramePr>
          <p:nvPr>
            <p:extLst>
              <p:ext uri="{D42A27DB-BD31-4B8C-83A1-F6EECF244321}">
                <p14:modId xmlns:p14="http://schemas.microsoft.com/office/powerpoint/2010/main" val="2405689527"/>
              </p:ext>
            </p:extLst>
          </p:nvPr>
        </p:nvGraphicFramePr>
        <p:xfrm>
          <a:off x="762000" y="1981200"/>
          <a:ext cx="7000875" cy="3486150"/>
        </p:xfrm>
        <a:graphic>
          <a:graphicData uri="http://schemas.openxmlformats.org/presentationml/2006/ole">
            <mc:AlternateContent xmlns:mc="http://schemas.openxmlformats.org/markup-compatibility/2006">
              <mc:Choice xmlns:v="urn:schemas-microsoft-com:vml" Requires="v">
                <p:oleObj spid="_x0000_s71699" name="Document" r:id="rId4" imgW="6086436" imgH="3031723" progId="Word.Document.12">
                  <p:embed/>
                </p:oleObj>
              </mc:Choice>
              <mc:Fallback>
                <p:oleObj name="Document" r:id="rId4" imgW="6086436" imgH="3031723" progId="Word.Document.12">
                  <p:embed/>
                  <p:pic>
                    <p:nvPicPr>
                      <p:cNvPr id="0" name=""/>
                      <p:cNvPicPr/>
                      <p:nvPr/>
                    </p:nvPicPr>
                    <p:blipFill>
                      <a:blip r:embed="rId5"/>
                      <a:stretch>
                        <a:fillRect/>
                      </a:stretch>
                    </p:blipFill>
                    <p:spPr>
                      <a:xfrm>
                        <a:off x="762000" y="1981200"/>
                        <a:ext cx="7000875" cy="3486150"/>
                      </a:xfrm>
                      <a:prstGeom prst="rect">
                        <a:avLst/>
                      </a:prstGeom>
                    </p:spPr>
                  </p:pic>
                </p:oleObj>
              </mc:Fallback>
            </mc:AlternateContent>
          </a:graphicData>
        </a:graphic>
      </p:graphicFrame>
    </p:spTree>
    <p:extLst>
      <p:ext uri="{BB962C8B-B14F-4D97-AF65-F5344CB8AC3E}">
        <p14:creationId xmlns:p14="http://schemas.microsoft.com/office/powerpoint/2010/main" val="76718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Introduction</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With the ageing of the population, there is growing attention on what influences the </a:t>
            </a:r>
            <a:r>
              <a:rPr lang="en-GB" sz="1400" dirty="0" smtClean="0">
                <a:solidFill>
                  <a:schemeClr val="tx1"/>
                </a:solidFill>
              </a:rPr>
              <a:t>use </a:t>
            </a:r>
            <a:r>
              <a:rPr lang="en-GB" sz="1400" dirty="0">
                <a:solidFill>
                  <a:schemeClr val="tx1"/>
                </a:solidFill>
              </a:rPr>
              <a:t>of informal </a:t>
            </a:r>
            <a:r>
              <a:rPr lang="en-GB" sz="1400" dirty="0" smtClean="0">
                <a:solidFill>
                  <a:schemeClr val="tx1"/>
                </a:solidFill>
              </a:rPr>
              <a:t>care and formal care among older individuals. </a:t>
            </a:r>
          </a:p>
          <a:p>
            <a:pPr marL="0" indent="0" eaLnBrk="1" hangingPunct="1">
              <a:defRPr/>
            </a:pPr>
            <a:endParaRPr lang="en-US" altLang="en-US" sz="1400" dirty="0" smtClean="0">
              <a:solidFill>
                <a:schemeClr val="tx1"/>
              </a:solidFill>
            </a:endParaRPr>
          </a:p>
          <a:p>
            <a:pPr eaLnBrk="1" hangingPunct="1">
              <a:buFont typeface="Arial" charset="0"/>
              <a:buChar char="•"/>
              <a:defRPr/>
            </a:pPr>
            <a:r>
              <a:rPr lang="en-GB" sz="1400" dirty="0">
                <a:solidFill>
                  <a:schemeClr val="tx1"/>
                </a:solidFill>
              </a:rPr>
              <a:t>Informal care is the primary type of long-term care for elderly individuals in need of care (</a:t>
            </a:r>
            <a:r>
              <a:rPr lang="en-GB" sz="1400" dirty="0" err="1">
                <a:solidFill>
                  <a:schemeClr val="tx1"/>
                </a:solidFill>
              </a:rPr>
              <a:t>Bettio</a:t>
            </a:r>
            <a:r>
              <a:rPr lang="en-GB" sz="1400" dirty="0">
                <a:solidFill>
                  <a:schemeClr val="tx1"/>
                </a:solidFill>
              </a:rPr>
              <a:t> and </a:t>
            </a:r>
            <a:r>
              <a:rPr lang="en-GB" sz="1400" dirty="0" err="1">
                <a:solidFill>
                  <a:schemeClr val="tx1"/>
                </a:solidFill>
              </a:rPr>
              <a:t>Verashchagina</a:t>
            </a:r>
            <a:r>
              <a:rPr lang="en-GB" sz="1400" dirty="0">
                <a:solidFill>
                  <a:schemeClr val="tx1"/>
                </a:solidFill>
              </a:rPr>
              <a:t>, 2010; Rodrigues et al., 2013; Arno et al., 1999). </a:t>
            </a:r>
            <a:endParaRPr lang="en-GB" sz="1400" dirty="0" smtClean="0">
              <a:solidFill>
                <a:schemeClr val="tx1"/>
              </a:solidFill>
            </a:endParaRPr>
          </a:p>
          <a:p>
            <a:pPr eaLnBrk="1" hangingPunct="1">
              <a:buFont typeface="Arial" charset="0"/>
              <a:buChar char="•"/>
              <a:defRPr/>
            </a:pPr>
            <a:endParaRPr lang="en-GB" altLang="en-US" sz="1400" dirty="0">
              <a:solidFill>
                <a:schemeClr val="tx1"/>
              </a:solidFill>
            </a:endParaRPr>
          </a:p>
          <a:p>
            <a:pPr eaLnBrk="1" hangingPunct="1">
              <a:buFont typeface="Arial" charset="0"/>
              <a:buChar char="•"/>
              <a:defRPr/>
            </a:pPr>
            <a:r>
              <a:rPr lang="en-GB" sz="1400" dirty="0">
                <a:solidFill>
                  <a:schemeClr val="tx1"/>
                </a:solidFill>
              </a:rPr>
              <a:t>So far, informal care from the adult children, in particular daughters, is the most common form of long-term care for older parents. </a:t>
            </a:r>
            <a:endParaRPr lang="en-GB" sz="1400" dirty="0" smtClean="0">
              <a:solidFill>
                <a:schemeClr val="tx1"/>
              </a:solidFill>
            </a:endParaRPr>
          </a:p>
          <a:p>
            <a:pPr eaLnBrk="1" hangingPunct="1">
              <a:buFont typeface="Arial" charset="0"/>
              <a:buChar char="•"/>
              <a:defRPr/>
            </a:pPr>
            <a:endParaRPr lang="en-GB" altLang="en-US" sz="1400" dirty="0">
              <a:solidFill>
                <a:schemeClr val="tx1"/>
              </a:solidFill>
            </a:endParaRPr>
          </a:p>
          <a:p>
            <a:pPr eaLnBrk="1" hangingPunct="1">
              <a:buFont typeface="Arial" charset="0"/>
              <a:buChar char="•"/>
              <a:defRPr/>
            </a:pPr>
            <a:r>
              <a:rPr lang="en-GB" sz="1400" dirty="0">
                <a:solidFill>
                  <a:schemeClr val="tx1"/>
                </a:solidFill>
              </a:rPr>
              <a:t>However, this important source of care might shrink due to the decrease in family size, increased divorce and more particularly as more daughters join the labour force, the focus of this paper.</a:t>
            </a:r>
            <a:endParaRPr lang="en-GB" altLang="en-US" sz="14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Results by gender </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3" name="Objet 2"/>
          <p:cNvGraphicFramePr>
            <a:graphicFrameLocks noChangeAspect="1"/>
          </p:cNvGraphicFramePr>
          <p:nvPr>
            <p:extLst>
              <p:ext uri="{D42A27DB-BD31-4B8C-83A1-F6EECF244321}">
                <p14:modId xmlns:p14="http://schemas.microsoft.com/office/powerpoint/2010/main" val="1183406403"/>
              </p:ext>
            </p:extLst>
          </p:nvPr>
        </p:nvGraphicFramePr>
        <p:xfrm>
          <a:off x="1066801" y="1876425"/>
          <a:ext cx="6934200" cy="5087279"/>
        </p:xfrm>
        <a:graphic>
          <a:graphicData uri="http://schemas.openxmlformats.org/presentationml/2006/ole">
            <mc:AlternateContent xmlns:mc="http://schemas.openxmlformats.org/markup-compatibility/2006">
              <mc:Choice xmlns:v="urn:schemas-microsoft-com:vml" Requires="v">
                <p:oleObj spid="_x0000_s72723" name="Document" r:id="rId4" imgW="6793260" imgH="4979199" progId="Word.Document.12">
                  <p:embed/>
                </p:oleObj>
              </mc:Choice>
              <mc:Fallback>
                <p:oleObj name="Document" r:id="rId4" imgW="6793260" imgH="4979199" progId="Word.Document.12">
                  <p:embed/>
                  <p:pic>
                    <p:nvPicPr>
                      <p:cNvPr id="0" name=""/>
                      <p:cNvPicPr/>
                      <p:nvPr/>
                    </p:nvPicPr>
                    <p:blipFill>
                      <a:blip r:embed="rId5"/>
                      <a:stretch>
                        <a:fillRect/>
                      </a:stretch>
                    </p:blipFill>
                    <p:spPr>
                      <a:xfrm>
                        <a:off x="1066801" y="1876425"/>
                        <a:ext cx="6934200" cy="5087279"/>
                      </a:xfrm>
                      <a:prstGeom prst="rect">
                        <a:avLst/>
                      </a:prstGeom>
                    </p:spPr>
                  </p:pic>
                </p:oleObj>
              </mc:Fallback>
            </mc:AlternateContent>
          </a:graphicData>
        </a:graphic>
      </p:graphicFrame>
    </p:spTree>
    <p:extLst>
      <p:ext uri="{BB962C8B-B14F-4D97-AF65-F5344CB8AC3E}">
        <p14:creationId xmlns:p14="http://schemas.microsoft.com/office/powerpoint/2010/main" val="3662132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Graphical representation of the results for informal care </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pic>
        <p:nvPicPr>
          <p:cNvPr id="6" name="Image 5"/>
          <p:cNvPicPr>
            <a:picLocks noChangeAspect="1"/>
          </p:cNvPicPr>
          <p:nvPr/>
        </p:nvPicPr>
        <p:blipFill>
          <a:blip r:embed="rId3"/>
          <a:stretch>
            <a:fillRect/>
          </a:stretch>
        </p:blipFill>
        <p:spPr>
          <a:xfrm>
            <a:off x="1077188" y="1981200"/>
            <a:ext cx="5933211" cy="4342700"/>
          </a:xfrm>
          <a:prstGeom prst="rect">
            <a:avLst/>
          </a:prstGeom>
        </p:spPr>
      </p:pic>
    </p:spTree>
    <p:extLst>
      <p:ext uri="{BB962C8B-B14F-4D97-AF65-F5344CB8AC3E}">
        <p14:creationId xmlns:p14="http://schemas.microsoft.com/office/powerpoint/2010/main" val="4083775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normAutofit fontScale="90000"/>
          </a:bodyPr>
          <a:lstStyle/>
          <a:p>
            <a:pPr eaLnBrk="1" hangingPunct="1">
              <a:defRPr/>
            </a:pPr>
            <a:r>
              <a:rPr lang="lb-LU" dirty="0" smtClean="0"/>
              <a:t>Graphical representation of the results for formal care (All kind of formal care)</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pic>
        <p:nvPicPr>
          <p:cNvPr id="3" name="Image 2"/>
          <p:cNvPicPr>
            <a:picLocks noChangeAspect="1"/>
          </p:cNvPicPr>
          <p:nvPr/>
        </p:nvPicPr>
        <p:blipFill>
          <a:blip r:embed="rId3"/>
          <a:stretch>
            <a:fillRect/>
          </a:stretch>
        </p:blipFill>
        <p:spPr>
          <a:xfrm>
            <a:off x="1143000" y="1828799"/>
            <a:ext cx="6324600" cy="4629169"/>
          </a:xfrm>
          <a:prstGeom prst="rect">
            <a:avLst/>
          </a:prstGeom>
        </p:spPr>
      </p:pic>
    </p:spTree>
    <p:extLst>
      <p:ext uri="{BB962C8B-B14F-4D97-AF65-F5344CB8AC3E}">
        <p14:creationId xmlns:p14="http://schemas.microsoft.com/office/powerpoint/2010/main" val="2698635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Results:Separating employment rates of men and women</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6" name="Objet 5"/>
          <p:cNvGraphicFramePr>
            <a:graphicFrameLocks noChangeAspect="1"/>
          </p:cNvGraphicFramePr>
          <p:nvPr>
            <p:extLst/>
          </p:nvPr>
        </p:nvGraphicFramePr>
        <p:xfrm>
          <a:off x="838200" y="1981200"/>
          <a:ext cx="7610475" cy="3724275"/>
        </p:xfrm>
        <a:graphic>
          <a:graphicData uri="http://schemas.openxmlformats.org/presentationml/2006/ole">
            <mc:AlternateContent xmlns:mc="http://schemas.openxmlformats.org/markup-compatibility/2006">
              <mc:Choice xmlns:v="urn:schemas-microsoft-com:vml" Requires="v">
                <p:oleObj spid="_x0000_s75788" name="Document" r:id="rId4" imgW="6086436" imgH="2976738" progId="Word.Document.12">
                  <p:embed/>
                </p:oleObj>
              </mc:Choice>
              <mc:Fallback>
                <p:oleObj name="Document" r:id="rId4" imgW="6086436" imgH="2976738" progId="Word.Document.12">
                  <p:embed/>
                  <p:pic>
                    <p:nvPicPr>
                      <p:cNvPr id="0" name=""/>
                      <p:cNvPicPr/>
                      <p:nvPr/>
                    </p:nvPicPr>
                    <p:blipFill>
                      <a:blip r:embed="rId5"/>
                      <a:stretch>
                        <a:fillRect/>
                      </a:stretch>
                    </p:blipFill>
                    <p:spPr>
                      <a:xfrm>
                        <a:off x="838200" y="1981200"/>
                        <a:ext cx="7610475" cy="3724275"/>
                      </a:xfrm>
                      <a:prstGeom prst="rect">
                        <a:avLst/>
                      </a:prstGeom>
                    </p:spPr>
                  </p:pic>
                </p:oleObj>
              </mc:Fallback>
            </mc:AlternateContent>
          </a:graphicData>
        </a:graphic>
      </p:graphicFrame>
    </p:spTree>
    <p:extLst>
      <p:ext uri="{BB962C8B-B14F-4D97-AF65-F5344CB8AC3E}">
        <p14:creationId xmlns:p14="http://schemas.microsoft.com/office/powerpoint/2010/main" val="1101946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Results: Sample and specification checks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smtClean="0">
                <a:solidFill>
                  <a:schemeClr val="tx1"/>
                </a:solidFill>
              </a:rPr>
              <a:t>Robust to alternative specification where the number of daughters is included instead of the proportion of daughters.</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Robust to the use of the gender employment gap obtained from Eurostat for individuals aged 20-64</a:t>
            </a:r>
            <a:r>
              <a:rPr lang="en-GB" sz="1400" dirty="0" smtClean="0">
                <a:solidFill>
                  <a:schemeClr val="tx1"/>
                </a:solidFill>
              </a:rPr>
              <a:t>.</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Robust to the inclusion of parents living with their children </a:t>
            </a:r>
            <a:r>
              <a:rPr lang="en-GB" sz="1200" dirty="0" smtClean="0">
                <a:solidFill>
                  <a:schemeClr val="tx1"/>
                </a:solidFill>
              </a:rPr>
              <a:t>(either by not imputing informal care for co-resident children, or by arbitrarily imputing 30 additional hours of informal care per month for co-residing children).</a:t>
            </a:r>
          </a:p>
          <a:p>
            <a:pPr>
              <a:buFont typeface="Arial" panose="020B0604020202020204" pitchFamily="34" charset="0"/>
              <a:buChar char="•"/>
            </a:pPr>
            <a:endParaRPr lang="en-GB" sz="1400" dirty="0" smtClean="0">
              <a:solidFill>
                <a:schemeClr val="tx1"/>
              </a:solidFill>
            </a:endParaRPr>
          </a:p>
          <a:p>
            <a:pPr>
              <a:buFont typeface="Arial" panose="020B0604020202020204" pitchFamily="34" charset="0"/>
              <a:buChar char="•"/>
            </a:pPr>
            <a:r>
              <a:rPr lang="en-GB" sz="1400" dirty="0" smtClean="0">
                <a:solidFill>
                  <a:schemeClr val="tx1"/>
                </a:solidFill>
              </a:rPr>
              <a:t>Robust to restricting the sample to individuals reporting being limited in activities because of a health problem.</a:t>
            </a:r>
            <a:endParaRPr lang="en-GB" sz="1400" dirty="0">
              <a:solidFill>
                <a:schemeClr val="tx1"/>
              </a:solidFill>
            </a:endParaRPr>
          </a:p>
          <a:p>
            <a:pPr>
              <a:buFont typeface="Arial" panose="020B0604020202020204" pitchFamily="34" charset="0"/>
              <a:buChar char="•"/>
            </a:pPr>
            <a:endParaRPr lang="en-GB" sz="1400" dirty="0" smtClean="0">
              <a:solidFill>
                <a:schemeClr val="tx1"/>
              </a:solidFill>
            </a:endParaRPr>
          </a:p>
          <a:p>
            <a:pPr>
              <a:buFont typeface="Arial" panose="020B0604020202020204" pitchFamily="34" charset="0"/>
              <a:buChar char="•"/>
            </a:pPr>
            <a:r>
              <a:rPr lang="en-GB" sz="1400" dirty="0" smtClean="0">
                <a:solidFill>
                  <a:schemeClr val="tx1"/>
                </a:solidFill>
              </a:rPr>
              <a:t>Robust to the larger sample including individuals living with a partner.</a:t>
            </a:r>
          </a:p>
          <a:p>
            <a:pPr>
              <a:buFont typeface="Arial" panose="020B0604020202020204" pitchFamily="34" charset="0"/>
              <a:buChar char="•"/>
            </a:pPr>
            <a:endParaRPr lang="en-GB" sz="1400" dirty="0">
              <a:solidFill>
                <a:schemeClr val="tx1"/>
              </a:solidFill>
            </a:endParaRPr>
          </a:p>
          <a:p>
            <a:pPr marL="0" indent="0"/>
            <a:endParaRPr lang="en-GB" sz="1400" dirty="0">
              <a:solidFill>
                <a:schemeClr val="tx1"/>
              </a:solidFill>
            </a:endParaRPr>
          </a:p>
          <a:p>
            <a:pPr>
              <a:buFont typeface="Arial" panose="020B0604020202020204" pitchFamily="34" charset="0"/>
              <a:buChar char="•"/>
            </a:pPr>
            <a:endParaRPr lang="en-GB" sz="1400" dirty="0" smtClean="0">
              <a:solidFill>
                <a:schemeClr val="tx1"/>
              </a:solidFill>
            </a:endParaRPr>
          </a:p>
        </p:txBody>
      </p:sp>
    </p:spTree>
    <p:extLst>
      <p:ext uri="{BB962C8B-B14F-4D97-AF65-F5344CB8AC3E}">
        <p14:creationId xmlns:p14="http://schemas.microsoft.com/office/powerpoint/2010/main" val="3462004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normAutofit fontScale="90000"/>
          </a:bodyPr>
          <a:lstStyle/>
          <a:p>
            <a:pPr eaLnBrk="1" hangingPunct="1">
              <a:defRPr/>
            </a:pPr>
            <a:r>
              <a:rPr lang="lb-LU" dirty="0" smtClean="0"/>
              <a:t>Results by gender for the sample </a:t>
            </a:r>
            <a:r>
              <a:rPr lang="lb-LU" b="1" dirty="0" smtClean="0"/>
              <a:t>including parents living with a partner/spouse</a:t>
            </a:r>
            <a:r>
              <a:rPr lang="lb-LU" dirty="0" smtClean="0"/>
              <a:t> </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3" name="Objet 2"/>
          <p:cNvGraphicFramePr>
            <a:graphicFrameLocks noChangeAspect="1"/>
          </p:cNvGraphicFramePr>
          <p:nvPr>
            <p:extLst>
              <p:ext uri="{D42A27DB-BD31-4B8C-83A1-F6EECF244321}">
                <p14:modId xmlns:p14="http://schemas.microsoft.com/office/powerpoint/2010/main" val="2867324445"/>
              </p:ext>
            </p:extLst>
          </p:nvPr>
        </p:nvGraphicFramePr>
        <p:xfrm>
          <a:off x="1066800" y="1876425"/>
          <a:ext cx="6924675" cy="5076825"/>
        </p:xfrm>
        <a:graphic>
          <a:graphicData uri="http://schemas.openxmlformats.org/presentationml/2006/ole">
            <mc:AlternateContent xmlns:mc="http://schemas.openxmlformats.org/markup-compatibility/2006">
              <mc:Choice xmlns:v="urn:schemas-microsoft-com:vml" Requires="v">
                <p:oleObj spid="_x0000_s76812" name="Document" r:id="rId4" imgW="6793260" imgH="4971293" progId="Word.Document.12">
                  <p:embed/>
                </p:oleObj>
              </mc:Choice>
              <mc:Fallback>
                <p:oleObj name="Document" r:id="rId4" imgW="6793260" imgH="4971293" progId="Word.Document.12">
                  <p:embed/>
                  <p:pic>
                    <p:nvPicPr>
                      <p:cNvPr id="0" name=""/>
                      <p:cNvPicPr/>
                      <p:nvPr/>
                    </p:nvPicPr>
                    <p:blipFill>
                      <a:blip r:embed="rId5"/>
                      <a:stretch>
                        <a:fillRect/>
                      </a:stretch>
                    </p:blipFill>
                    <p:spPr>
                      <a:xfrm>
                        <a:off x="1066800" y="1876425"/>
                        <a:ext cx="6924675" cy="5076825"/>
                      </a:xfrm>
                      <a:prstGeom prst="rect">
                        <a:avLst/>
                      </a:prstGeom>
                    </p:spPr>
                  </p:pic>
                </p:oleObj>
              </mc:Fallback>
            </mc:AlternateContent>
          </a:graphicData>
        </a:graphic>
      </p:graphicFrame>
    </p:spTree>
    <p:extLst>
      <p:ext uri="{BB962C8B-B14F-4D97-AF65-F5344CB8AC3E}">
        <p14:creationId xmlns:p14="http://schemas.microsoft.com/office/powerpoint/2010/main" val="30737197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normAutofit fontScale="90000"/>
          </a:bodyPr>
          <a:lstStyle/>
          <a:p>
            <a:pPr eaLnBrk="1" hangingPunct="1">
              <a:defRPr/>
            </a:pPr>
            <a:r>
              <a:rPr lang="lb-LU" dirty="0" smtClean="0"/>
              <a:t>Results for mothers </a:t>
            </a:r>
            <a:r>
              <a:rPr lang="lb-LU" b="1" dirty="0" smtClean="0"/>
              <a:t>according to the distance from the children</a:t>
            </a:r>
            <a:endParaRPr lang="lb-LU" b="1"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3" name="Objet 2"/>
          <p:cNvGraphicFramePr>
            <a:graphicFrameLocks noChangeAspect="1"/>
          </p:cNvGraphicFramePr>
          <p:nvPr>
            <p:extLst>
              <p:ext uri="{D42A27DB-BD31-4B8C-83A1-F6EECF244321}">
                <p14:modId xmlns:p14="http://schemas.microsoft.com/office/powerpoint/2010/main" val="554934588"/>
              </p:ext>
            </p:extLst>
          </p:nvPr>
        </p:nvGraphicFramePr>
        <p:xfrm>
          <a:off x="1066800" y="1876425"/>
          <a:ext cx="6934200" cy="5075963"/>
        </p:xfrm>
        <a:graphic>
          <a:graphicData uri="http://schemas.openxmlformats.org/presentationml/2006/ole">
            <mc:AlternateContent xmlns:mc="http://schemas.openxmlformats.org/markup-compatibility/2006">
              <mc:Choice xmlns:v="urn:schemas-microsoft-com:vml" Requires="v">
                <p:oleObj spid="_x0000_s77837" name="Document" r:id="rId4" imgW="6793260" imgH="4963387" progId="Word.Document.12">
                  <p:embed/>
                </p:oleObj>
              </mc:Choice>
              <mc:Fallback>
                <p:oleObj name="Document" r:id="rId4" imgW="6793260" imgH="4963387" progId="Word.Document.12">
                  <p:embed/>
                  <p:pic>
                    <p:nvPicPr>
                      <p:cNvPr id="0" name=""/>
                      <p:cNvPicPr/>
                      <p:nvPr/>
                    </p:nvPicPr>
                    <p:blipFill>
                      <a:blip r:embed="rId5"/>
                      <a:stretch>
                        <a:fillRect/>
                      </a:stretch>
                    </p:blipFill>
                    <p:spPr>
                      <a:xfrm>
                        <a:off x="1066800" y="1876425"/>
                        <a:ext cx="6934200" cy="5075963"/>
                      </a:xfrm>
                      <a:prstGeom prst="rect">
                        <a:avLst/>
                      </a:prstGeom>
                    </p:spPr>
                  </p:pic>
                </p:oleObj>
              </mc:Fallback>
            </mc:AlternateContent>
          </a:graphicData>
        </a:graphic>
      </p:graphicFrame>
    </p:spTree>
    <p:extLst>
      <p:ext uri="{BB962C8B-B14F-4D97-AF65-F5344CB8AC3E}">
        <p14:creationId xmlns:p14="http://schemas.microsoft.com/office/powerpoint/2010/main" val="605403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Results: Sample and specification checks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smtClean="0">
                <a:solidFill>
                  <a:schemeClr val="tx1"/>
                </a:solidFill>
              </a:rPr>
              <a:t>Robust to alternative specification where the number of daughters is included instead of the proportion of daughters.</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Robust to the use of the gender employment gap obtained from Eurostat for individuals aged 20-64</a:t>
            </a:r>
            <a:r>
              <a:rPr lang="en-GB" sz="1400" dirty="0" smtClean="0">
                <a:solidFill>
                  <a:schemeClr val="tx1"/>
                </a:solidFill>
              </a:rPr>
              <a:t>.</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Robust to the inclusion of parents living with their children </a:t>
            </a:r>
            <a:r>
              <a:rPr lang="en-GB" sz="1200" dirty="0" smtClean="0">
                <a:solidFill>
                  <a:schemeClr val="tx1"/>
                </a:solidFill>
              </a:rPr>
              <a:t>(either by not imputing informal care for co-resident children, or by arbitrarily imputing 30 additional hours of informal care per month for co-residing children)</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Robust to the larger sample including individuals living with a partner.</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Robust to an alternative definition of the gender employment gap that take into account part-time workers.</a:t>
            </a:r>
          </a:p>
          <a:p>
            <a:pPr>
              <a:buFont typeface="Arial" panose="020B0604020202020204" pitchFamily="34" charset="0"/>
              <a:buChar char="•"/>
            </a:pPr>
            <a:endParaRPr lang="en-GB" sz="1400" dirty="0">
              <a:solidFill>
                <a:schemeClr val="tx1"/>
              </a:solidFill>
            </a:endParaRPr>
          </a:p>
          <a:p>
            <a:pPr marL="0" indent="0"/>
            <a:endParaRPr lang="en-GB" sz="1400" dirty="0">
              <a:solidFill>
                <a:schemeClr val="tx1"/>
              </a:solidFill>
            </a:endParaRPr>
          </a:p>
          <a:p>
            <a:pPr>
              <a:buFont typeface="Arial" panose="020B0604020202020204" pitchFamily="34" charset="0"/>
              <a:buChar char="•"/>
            </a:pPr>
            <a:endParaRPr lang="en-GB" sz="1400" dirty="0" smtClean="0">
              <a:solidFill>
                <a:schemeClr val="tx1"/>
              </a:solidFill>
            </a:endParaRPr>
          </a:p>
        </p:txBody>
      </p:sp>
    </p:spTree>
    <p:extLst>
      <p:ext uri="{BB962C8B-B14F-4D97-AF65-F5344CB8AC3E}">
        <p14:creationId xmlns:p14="http://schemas.microsoft.com/office/powerpoint/2010/main" val="839456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normAutofit fontScale="90000"/>
          </a:bodyPr>
          <a:lstStyle/>
          <a:p>
            <a:pPr eaLnBrk="1" hangingPunct="1">
              <a:defRPr/>
            </a:pPr>
            <a:r>
              <a:rPr lang="lb-LU" dirty="0" smtClean="0"/>
              <a:t>Results by gender </a:t>
            </a:r>
            <a:r>
              <a:rPr lang="lb-LU" b="1" dirty="0" smtClean="0"/>
              <a:t>with gender gap taking into account part-time work</a:t>
            </a:r>
            <a:r>
              <a:rPr lang="lb-LU" dirty="0" smtClean="0"/>
              <a:t> </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3" name="Objet 2"/>
          <p:cNvGraphicFramePr>
            <a:graphicFrameLocks noChangeAspect="1"/>
          </p:cNvGraphicFramePr>
          <p:nvPr>
            <p:extLst>
              <p:ext uri="{D42A27DB-BD31-4B8C-83A1-F6EECF244321}">
                <p14:modId xmlns:p14="http://schemas.microsoft.com/office/powerpoint/2010/main" val="21127721"/>
              </p:ext>
            </p:extLst>
          </p:nvPr>
        </p:nvGraphicFramePr>
        <p:xfrm>
          <a:off x="1066800" y="1876425"/>
          <a:ext cx="6924675" cy="5076825"/>
        </p:xfrm>
        <a:graphic>
          <a:graphicData uri="http://schemas.openxmlformats.org/presentationml/2006/ole">
            <mc:AlternateContent xmlns:mc="http://schemas.openxmlformats.org/markup-compatibility/2006">
              <mc:Choice xmlns:v="urn:schemas-microsoft-com:vml" Requires="v">
                <p:oleObj spid="_x0000_s78861" name="Document" r:id="rId4" imgW="6793260" imgH="4971293" progId="Word.Document.12">
                  <p:embed/>
                </p:oleObj>
              </mc:Choice>
              <mc:Fallback>
                <p:oleObj name="Document" r:id="rId4" imgW="6793260" imgH="4971293" progId="Word.Document.12">
                  <p:embed/>
                  <p:pic>
                    <p:nvPicPr>
                      <p:cNvPr id="0" name=""/>
                      <p:cNvPicPr/>
                      <p:nvPr/>
                    </p:nvPicPr>
                    <p:blipFill>
                      <a:blip r:embed="rId5"/>
                      <a:stretch>
                        <a:fillRect/>
                      </a:stretch>
                    </p:blipFill>
                    <p:spPr>
                      <a:xfrm>
                        <a:off x="1066800" y="1876425"/>
                        <a:ext cx="6924675" cy="5076825"/>
                      </a:xfrm>
                      <a:prstGeom prst="rect">
                        <a:avLst/>
                      </a:prstGeom>
                    </p:spPr>
                  </p:pic>
                </p:oleObj>
              </mc:Fallback>
            </mc:AlternateContent>
          </a:graphicData>
        </a:graphic>
      </p:graphicFrame>
    </p:spTree>
    <p:extLst>
      <p:ext uri="{BB962C8B-B14F-4D97-AF65-F5344CB8AC3E}">
        <p14:creationId xmlns:p14="http://schemas.microsoft.com/office/powerpoint/2010/main" val="3844056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normAutofit fontScale="90000"/>
          </a:bodyPr>
          <a:lstStyle/>
          <a:p>
            <a:pPr eaLnBrk="1" hangingPunct="1">
              <a:defRPr/>
            </a:pPr>
            <a:r>
              <a:rPr lang="lb-LU" dirty="0" smtClean="0"/>
              <a:t>What would happen if we close the gender employment gap in all countries?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graphicFrame>
        <p:nvGraphicFramePr>
          <p:cNvPr id="6" name="Objet 5"/>
          <p:cNvGraphicFramePr>
            <a:graphicFrameLocks noChangeAspect="1"/>
          </p:cNvGraphicFramePr>
          <p:nvPr>
            <p:extLst>
              <p:ext uri="{D42A27DB-BD31-4B8C-83A1-F6EECF244321}">
                <p14:modId xmlns:p14="http://schemas.microsoft.com/office/powerpoint/2010/main" val="1659735584"/>
              </p:ext>
            </p:extLst>
          </p:nvPr>
        </p:nvGraphicFramePr>
        <p:xfrm>
          <a:off x="574675" y="1966913"/>
          <a:ext cx="8250238" cy="4551362"/>
        </p:xfrm>
        <a:graphic>
          <a:graphicData uri="http://schemas.openxmlformats.org/presentationml/2006/ole">
            <mc:AlternateContent xmlns:mc="http://schemas.openxmlformats.org/markup-compatibility/2006">
              <mc:Choice xmlns:v="urn:schemas-microsoft-com:vml" Requires="v">
                <p:oleObj spid="_x0000_s79884" name="Document" r:id="rId4" imgW="8359500" imgH="4604478" progId="Word.Document.12">
                  <p:embed/>
                </p:oleObj>
              </mc:Choice>
              <mc:Fallback>
                <p:oleObj name="Document" r:id="rId4" imgW="8359500" imgH="4604478" progId="Word.Document.12">
                  <p:embed/>
                  <p:pic>
                    <p:nvPicPr>
                      <p:cNvPr id="0" name=""/>
                      <p:cNvPicPr/>
                      <p:nvPr/>
                    </p:nvPicPr>
                    <p:blipFill>
                      <a:blip r:embed="rId5"/>
                      <a:stretch>
                        <a:fillRect/>
                      </a:stretch>
                    </p:blipFill>
                    <p:spPr>
                      <a:xfrm>
                        <a:off x="574675" y="1966913"/>
                        <a:ext cx="8250238" cy="4551362"/>
                      </a:xfrm>
                      <a:prstGeom prst="rect">
                        <a:avLst/>
                      </a:prstGeom>
                    </p:spPr>
                  </p:pic>
                </p:oleObj>
              </mc:Fallback>
            </mc:AlternateContent>
          </a:graphicData>
        </a:graphic>
      </p:graphicFrame>
    </p:spTree>
    <p:extLst>
      <p:ext uri="{BB962C8B-B14F-4D97-AF65-F5344CB8AC3E}">
        <p14:creationId xmlns:p14="http://schemas.microsoft.com/office/powerpoint/2010/main" val="2190858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Introduction</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The increasing labour force attachment of daughters is likely to translate into higher opportunity cost for providing care to older parents and to decrease the supply of informal care. </a:t>
            </a:r>
          </a:p>
          <a:p>
            <a:pPr eaLnBrk="1" hangingPunct="1">
              <a:buFont typeface="Arial" charset="0"/>
              <a:buChar char="•"/>
              <a:defRPr/>
            </a:pPr>
            <a:endParaRPr lang="en-GB" altLang="en-US" sz="1400" dirty="0">
              <a:solidFill>
                <a:schemeClr val="tx1"/>
              </a:solidFill>
            </a:endParaRPr>
          </a:p>
          <a:p>
            <a:pPr eaLnBrk="1" hangingPunct="1">
              <a:buFont typeface="Arial" charset="0"/>
              <a:buChar char="•"/>
              <a:defRPr/>
            </a:pPr>
            <a:r>
              <a:rPr lang="en-GB" sz="1400" dirty="0">
                <a:solidFill>
                  <a:schemeClr val="tx1"/>
                </a:solidFill>
              </a:rPr>
              <a:t>A limited number of studies have investigated the effect of labour market participation on the provision of informal care (</a:t>
            </a:r>
            <a:r>
              <a:rPr lang="es-ES" sz="1400" dirty="0" err="1">
                <a:solidFill>
                  <a:schemeClr val="tx1"/>
                </a:solidFill>
              </a:rPr>
              <a:t>Carmichael</a:t>
            </a:r>
            <a:r>
              <a:rPr lang="es-ES" sz="1400" dirty="0">
                <a:solidFill>
                  <a:schemeClr val="tx1"/>
                </a:solidFill>
              </a:rPr>
              <a:t>, Charles and </a:t>
            </a:r>
            <a:r>
              <a:rPr lang="es-ES" sz="1400" dirty="0" err="1">
                <a:solidFill>
                  <a:schemeClr val="tx1"/>
                </a:solidFill>
              </a:rPr>
              <a:t>Hulme</a:t>
            </a:r>
            <a:r>
              <a:rPr lang="es-ES" sz="1400" dirty="0">
                <a:solidFill>
                  <a:schemeClr val="tx1"/>
                </a:solidFill>
              </a:rPr>
              <a:t>, 2010; </a:t>
            </a:r>
            <a:r>
              <a:rPr lang="es-ES" sz="1400" dirty="0" err="1">
                <a:solidFill>
                  <a:schemeClr val="tx1"/>
                </a:solidFill>
              </a:rPr>
              <a:t>Nizalova</a:t>
            </a:r>
            <a:r>
              <a:rPr lang="es-ES" sz="1400" dirty="0">
                <a:solidFill>
                  <a:schemeClr val="tx1"/>
                </a:solidFill>
              </a:rPr>
              <a:t> 2012</a:t>
            </a:r>
            <a:r>
              <a:rPr lang="en-US" sz="1400" dirty="0">
                <a:solidFill>
                  <a:schemeClr val="tx1"/>
                </a:solidFill>
              </a:rPr>
              <a:t>)</a:t>
            </a:r>
            <a:r>
              <a:rPr lang="en-GB" sz="1400" dirty="0">
                <a:solidFill>
                  <a:schemeClr val="tx1"/>
                </a:solidFill>
              </a:rPr>
              <a:t>.</a:t>
            </a:r>
          </a:p>
          <a:p>
            <a:pPr marL="0" indent="0" eaLnBrk="1" hangingPunct="1">
              <a:defRPr/>
            </a:pPr>
            <a:endParaRPr lang="en-GB" sz="1400" dirty="0">
              <a:solidFill>
                <a:schemeClr val="tx1"/>
              </a:solidFill>
            </a:endParaRPr>
          </a:p>
          <a:p>
            <a:pPr eaLnBrk="1" hangingPunct="1">
              <a:buFont typeface="Arial" charset="0"/>
              <a:buChar char="•"/>
              <a:defRPr/>
            </a:pPr>
            <a:r>
              <a:rPr lang="en-GB" sz="1400" dirty="0">
                <a:solidFill>
                  <a:schemeClr val="tx1"/>
                </a:solidFill>
              </a:rPr>
              <a:t>Results suggest a negative effect of employment on informal care.</a:t>
            </a:r>
            <a:endParaRPr lang="en-GB" altLang="en-US" sz="1400" dirty="0">
              <a:solidFill>
                <a:schemeClr val="tx1"/>
              </a:solidFill>
            </a:endParaRPr>
          </a:p>
        </p:txBody>
      </p:sp>
    </p:spTree>
    <p:extLst>
      <p:ext uri="{BB962C8B-B14F-4D97-AF65-F5344CB8AC3E}">
        <p14:creationId xmlns:p14="http://schemas.microsoft.com/office/powerpoint/2010/main" val="31610258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Conclusions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a:solidFill>
                  <a:schemeClr val="tx1"/>
                </a:solidFill>
              </a:rPr>
              <a:t>W</a:t>
            </a:r>
            <a:r>
              <a:rPr lang="en-GB" sz="1400" dirty="0" smtClean="0">
                <a:solidFill>
                  <a:schemeClr val="tx1"/>
                </a:solidFill>
              </a:rPr>
              <a:t>e </a:t>
            </a:r>
            <a:r>
              <a:rPr lang="en-GB" sz="1400" dirty="0">
                <a:solidFill>
                  <a:schemeClr val="tx1"/>
                </a:solidFill>
              </a:rPr>
              <a:t>find that the effect of daughters on </a:t>
            </a:r>
            <a:r>
              <a:rPr lang="en-GB" sz="1400" dirty="0" smtClean="0">
                <a:solidFill>
                  <a:schemeClr val="tx1"/>
                </a:solidFill>
              </a:rPr>
              <a:t>informal care is associated with </a:t>
            </a:r>
            <a:r>
              <a:rPr lang="en-GB" sz="1400" dirty="0">
                <a:solidFill>
                  <a:schemeClr val="tx1"/>
                </a:solidFill>
              </a:rPr>
              <a:t>the gender specific </a:t>
            </a:r>
            <a:r>
              <a:rPr lang="en-GB" sz="1400" dirty="0" smtClean="0">
                <a:solidFill>
                  <a:schemeClr val="tx1"/>
                </a:solidFill>
              </a:rPr>
              <a:t>labour </a:t>
            </a:r>
            <a:r>
              <a:rPr lang="en-GB" sz="1400" dirty="0">
                <a:solidFill>
                  <a:schemeClr val="tx1"/>
                </a:solidFill>
              </a:rPr>
              <a:t>market conditions.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a:solidFill>
                  <a:schemeClr val="tx1"/>
                </a:solidFill>
              </a:rPr>
              <a:t>That is, the effect of daughters on the supply of care is highly significant in countries with large gender </a:t>
            </a:r>
            <a:r>
              <a:rPr lang="en-GB" sz="1400" dirty="0" smtClean="0">
                <a:solidFill>
                  <a:schemeClr val="tx1"/>
                </a:solidFill>
              </a:rPr>
              <a:t>labour </a:t>
            </a:r>
            <a:r>
              <a:rPr lang="en-GB" sz="1400" dirty="0">
                <a:solidFill>
                  <a:schemeClr val="tx1"/>
                </a:solidFill>
              </a:rPr>
              <a:t>market gaps but insignificant in the absence of such a gap. </a:t>
            </a:r>
            <a:endParaRPr lang="en-GB" sz="14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We show that it is also associated with changes in the use of formal care.</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US" sz="1400" dirty="0">
                <a:solidFill>
                  <a:schemeClr val="tx1"/>
                </a:solidFill>
              </a:rPr>
              <a:t>So far, informal care from the adult children, in particular daughters, is by far the most common form of long-term care for older parents. However, our results suggest that this important source of care might shrink as more daughters join the </a:t>
            </a:r>
            <a:r>
              <a:rPr lang="en-US" sz="1400" dirty="0" err="1">
                <a:solidFill>
                  <a:schemeClr val="tx1"/>
                </a:solidFill>
              </a:rPr>
              <a:t>labour</a:t>
            </a:r>
            <a:r>
              <a:rPr lang="en-US" sz="1400" dirty="0">
                <a:solidFill>
                  <a:schemeClr val="tx1"/>
                </a:solidFill>
              </a:rPr>
              <a:t> force. </a:t>
            </a:r>
            <a:endParaRPr lang="en-US" sz="1400" dirty="0" smtClean="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smtClean="0">
                <a:solidFill>
                  <a:schemeClr val="tx1"/>
                </a:solidFill>
              </a:rPr>
              <a:t>It also suggests that </a:t>
            </a:r>
            <a:r>
              <a:rPr lang="en-US" sz="1400" dirty="0">
                <a:solidFill>
                  <a:schemeClr val="tx1"/>
                </a:solidFill>
              </a:rPr>
              <a:t>the current trend toward closing the gender gap in employment rate is likely to affect the demand for long-term care and long-term care expenditures. </a:t>
            </a:r>
            <a:endParaRPr lang="en-GB" sz="1400" dirty="0">
              <a:solidFill>
                <a:schemeClr val="tx1"/>
              </a:solidFill>
            </a:endParaRPr>
          </a:p>
          <a:p>
            <a:pPr>
              <a:buFont typeface="Arial" panose="020B0604020202020204" pitchFamily="34" charset="0"/>
              <a:buChar char="•"/>
            </a:pPr>
            <a:endParaRPr lang="en-GB" sz="1400" dirty="0" smtClean="0">
              <a:solidFill>
                <a:schemeClr val="tx1"/>
              </a:solidFill>
            </a:endParaRPr>
          </a:p>
        </p:txBody>
      </p:sp>
    </p:spTree>
    <p:extLst>
      <p:ext uri="{BB962C8B-B14F-4D97-AF65-F5344CB8AC3E}">
        <p14:creationId xmlns:p14="http://schemas.microsoft.com/office/powerpoint/2010/main" val="3859511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Alternative interpretations and Limitations</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endParaRPr lang="en-GB" sz="1400" dirty="0" smtClean="0">
              <a:solidFill>
                <a:schemeClr val="tx1"/>
              </a:solidFill>
            </a:endParaRPr>
          </a:p>
          <a:p>
            <a:pPr>
              <a:buFont typeface="Arial" panose="020B0604020202020204" pitchFamily="34" charset="0"/>
              <a:buChar char="•"/>
            </a:pPr>
            <a:r>
              <a:rPr lang="en-GB" sz="1400" dirty="0" smtClean="0">
                <a:solidFill>
                  <a:schemeClr val="tx1"/>
                </a:solidFill>
              </a:rPr>
              <a:t>Alternative </a:t>
            </a:r>
            <a:r>
              <a:rPr lang="en-GB" sz="1400" dirty="0" smtClean="0">
                <a:solidFill>
                  <a:schemeClr val="tx1"/>
                </a:solidFill>
              </a:rPr>
              <a:t>interpretations for informal care?</a:t>
            </a:r>
          </a:p>
          <a:p>
            <a:pPr lvl="1"/>
            <a:endPar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r>
              <a:rPr lang="en-GB"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The results may be due to reverse causality. However, literature seem to show the effect of informal care on employment is small. </a:t>
            </a:r>
          </a:p>
          <a:p>
            <a:pPr lvl="1"/>
            <a:endParaRPr lang="en-GB"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1"/>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The results may be due </a:t>
            </a:r>
            <a:r>
              <a:rPr lang="en-GB"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to confounding factors. Social norms where the role of women is to take care of the non-market activities.</a:t>
            </a:r>
          </a:p>
          <a:p>
            <a:pPr marL="0" indent="0"/>
            <a:endParaRPr lang="en-GB" sz="1400" dirty="0" smtClean="0">
              <a:solidFill>
                <a:schemeClr val="tx1"/>
              </a:solidFill>
            </a:endParaRPr>
          </a:p>
          <a:p>
            <a:pPr>
              <a:buFont typeface="Arial" panose="020B0604020202020204" pitchFamily="34" charset="0"/>
              <a:buChar char="•"/>
            </a:pPr>
            <a:r>
              <a:rPr lang="en-GB" sz="1400" dirty="0" smtClean="0">
                <a:solidFill>
                  <a:schemeClr val="tx1"/>
                </a:solidFill>
              </a:rPr>
              <a:t>The wording of the questions for formal care changed from wave 5. </a:t>
            </a:r>
            <a:r>
              <a:rPr lang="en-GB" sz="1400" dirty="0" smtClean="0">
                <a:solidFill>
                  <a:schemeClr val="tx1"/>
                </a:solidFill>
              </a:rPr>
              <a:t>	However, separate analysis provide consistent results.</a:t>
            </a: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r>
              <a:rPr lang="en-GB" sz="1400" dirty="0" smtClean="0">
                <a:solidFill>
                  <a:schemeClr val="tx1"/>
                </a:solidFill>
              </a:rPr>
              <a:t>Proportions of daughters exogenous?</a:t>
            </a:r>
          </a:p>
          <a:p>
            <a:pPr lvl="1"/>
            <a:r>
              <a:rPr lang="en-GB" sz="1200" dirty="0" smtClean="0">
                <a:solidFill>
                  <a:schemeClr val="tx1"/>
                </a:solidFill>
              </a:rPr>
              <a:t>Robust to the use of the sex of the first kid</a:t>
            </a:r>
          </a:p>
          <a:p>
            <a:pPr lvl="1"/>
            <a:endParaRPr lang="en-GB" sz="1200" dirty="0" smtClean="0">
              <a:solidFill>
                <a:schemeClr val="tx1"/>
              </a:solidFill>
            </a:endParaRPr>
          </a:p>
          <a:p>
            <a:pPr>
              <a:buFont typeface="Arial" panose="020B0604020202020204" pitchFamily="34" charset="0"/>
              <a:buChar char="•"/>
            </a:pPr>
            <a:endParaRPr lang="en-GB" sz="1400" dirty="0">
              <a:solidFill>
                <a:schemeClr val="tx1"/>
              </a:solidFill>
            </a:endParaRPr>
          </a:p>
          <a:p>
            <a:pPr>
              <a:buFont typeface="Arial" panose="020B0604020202020204" pitchFamily="34" charset="0"/>
              <a:buChar char="•"/>
            </a:pPr>
            <a:endParaRPr lang="en-GB" sz="1400" dirty="0" smtClean="0">
              <a:solidFill>
                <a:schemeClr val="tx1"/>
              </a:solidFill>
            </a:endParaRPr>
          </a:p>
        </p:txBody>
      </p:sp>
    </p:spTree>
    <p:extLst>
      <p:ext uri="{BB962C8B-B14F-4D97-AF65-F5344CB8AC3E}">
        <p14:creationId xmlns:p14="http://schemas.microsoft.com/office/powerpoint/2010/main" val="1365630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Introduction</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At the same time, we may expect that it also affects the demand for formal care. </a:t>
            </a:r>
            <a:endParaRPr lang="en-GB" sz="1400" dirty="0" smtClean="0">
              <a:solidFill>
                <a:schemeClr val="tx1"/>
              </a:solidFill>
            </a:endParaRP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smtClean="0">
                <a:solidFill>
                  <a:schemeClr val="tx1"/>
                </a:solidFill>
              </a:rPr>
              <a:t>Indeed</a:t>
            </a:r>
            <a:r>
              <a:rPr lang="en-GB" sz="1400" dirty="0">
                <a:solidFill>
                  <a:schemeClr val="tx1"/>
                </a:solidFill>
              </a:rPr>
              <a:t>, several studies show that changes in the supply of informal care influences the use of formal care (Van </a:t>
            </a:r>
            <a:r>
              <a:rPr lang="en-GB" sz="1400" dirty="0" err="1">
                <a:solidFill>
                  <a:schemeClr val="tx1"/>
                </a:solidFill>
              </a:rPr>
              <a:t>Houtven</a:t>
            </a:r>
            <a:r>
              <a:rPr lang="en-GB" sz="1400" dirty="0">
                <a:solidFill>
                  <a:schemeClr val="tx1"/>
                </a:solidFill>
              </a:rPr>
              <a:t> and Norton, 2004, 2008; Bolin et al. 2008; </a:t>
            </a:r>
            <a:r>
              <a:rPr lang="en-GB" sz="1400" dirty="0" err="1">
                <a:solidFill>
                  <a:schemeClr val="tx1"/>
                </a:solidFill>
              </a:rPr>
              <a:t>Bonsang</a:t>
            </a:r>
            <a:r>
              <a:rPr lang="en-GB" sz="1400" dirty="0">
                <a:solidFill>
                  <a:schemeClr val="tx1"/>
                </a:solidFill>
              </a:rPr>
              <a:t>, 2009</a:t>
            </a:r>
            <a:r>
              <a:rPr lang="en-GB" sz="1400" dirty="0" smtClean="0">
                <a:solidFill>
                  <a:schemeClr val="tx1"/>
                </a:solidFill>
              </a:rPr>
              <a:t>).</a:t>
            </a:r>
          </a:p>
          <a:p>
            <a:pPr marL="0" indent="0" eaLnBrk="1" hangingPunct="1">
              <a:defRPr/>
            </a:pPr>
            <a:endParaRPr lang="en-GB" sz="1400" dirty="0" smtClean="0">
              <a:solidFill>
                <a:schemeClr val="tx1"/>
              </a:solidFill>
            </a:endParaRPr>
          </a:p>
          <a:p>
            <a:pPr eaLnBrk="1" hangingPunct="1">
              <a:buFont typeface="Arial" charset="0"/>
              <a:buChar char="•"/>
              <a:defRPr/>
            </a:pPr>
            <a:r>
              <a:rPr lang="en-GB" sz="1400" dirty="0" smtClean="0">
                <a:solidFill>
                  <a:schemeClr val="tx1"/>
                </a:solidFill>
              </a:rPr>
              <a:t>As </a:t>
            </a:r>
            <a:r>
              <a:rPr lang="en-GB" sz="1400" dirty="0">
                <a:solidFill>
                  <a:schemeClr val="tx1"/>
                </a:solidFill>
              </a:rPr>
              <a:t>a consequence, we expect that the current trend toward closing the gender employment gap should affect the demand for long-term care. </a:t>
            </a:r>
            <a:endParaRPr lang="en-GB" altLang="en-US" sz="1400" dirty="0" smtClean="0">
              <a:solidFill>
                <a:schemeClr val="tx1"/>
              </a:solidFill>
            </a:endParaRPr>
          </a:p>
        </p:txBody>
      </p:sp>
    </p:spTree>
    <p:extLst>
      <p:ext uri="{BB962C8B-B14F-4D97-AF65-F5344CB8AC3E}">
        <p14:creationId xmlns:p14="http://schemas.microsoft.com/office/powerpoint/2010/main" val="3444191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This paper</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This paper investigates the effect of the gender composition of children alongside the gender-specific employment rate across European countries. </a:t>
            </a:r>
          </a:p>
          <a:p>
            <a:pPr marL="0" indent="0" eaLnBrk="1" hangingPunct="1">
              <a:defRPr/>
            </a:pPr>
            <a:endParaRPr lang="en-GB" sz="1400" dirty="0">
              <a:solidFill>
                <a:schemeClr val="tx1"/>
              </a:solidFill>
            </a:endParaRPr>
          </a:p>
          <a:p>
            <a:pPr eaLnBrk="1" hangingPunct="1">
              <a:buFont typeface="Arial" charset="0"/>
              <a:buChar char="•"/>
              <a:defRPr/>
            </a:pPr>
            <a:r>
              <a:rPr lang="en-GB" sz="1400" dirty="0">
                <a:solidFill>
                  <a:schemeClr val="tx1"/>
                </a:solidFill>
              </a:rPr>
              <a:t>Given women have historically been the primary provider of home production, the gender composition of the children influences the probability of receiving care (</a:t>
            </a:r>
            <a:r>
              <a:rPr lang="en-GB" sz="1400" dirty="0" err="1">
                <a:solidFill>
                  <a:schemeClr val="tx1"/>
                </a:solidFill>
              </a:rPr>
              <a:t>Horrowitz</a:t>
            </a:r>
            <a:r>
              <a:rPr lang="en-GB" sz="1400" dirty="0">
                <a:solidFill>
                  <a:schemeClr val="tx1"/>
                </a:solidFill>
              </a:rPr>
              <a:t>, 1985). </a:t>
            </a: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a:solidFill>
                  <a:schemeClr val="tx1"/>
                </a:solidFill>
              </a:rPr>
              <a:t>However, our contribution to the literature lies in exploring whether gender differences in local labour markets on long-term care arrangements is related to the effect of daughters on caregiving arrangements. </a:t>
            </a:r>
          </a:p>
        </p:txBody>
      </p:sp>
    </p:spTree>
    <p:extLst>
      <p:ext uri="{BB962C8B-B14F-4D97-AF65-F5344CB8AC3E}">
        <p14:creationId xmlns:p14="http://schemas.microsoft.com/office/powerpoint/2010/main" val="167769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This paper</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Using the Survey of Health, Ageing and Retirement in Europe (SHARE), we estimate the effect of the gender composition of the children on the use of informal and formal care of older parents </a:t>
            </a:r>
            <a:endParaRPr lang="en-GB" sz="1400" dirty="0" smtClean="0">
              <a:solidFill>
                <a:schemeClr val="tx1"/>
              </a:solidFill>
            </a:endParaRP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smtClean="0">
                <a:solidFill>
                  <a:schemeClr val="tx1"/>
                </a:solidFill>
              </a:rPr>
              <a:t>We </a:t>
            </a:r>
            <a:r>
              <a:rPr lang="en-GB" sz="1400" dirty="0">
                <a:solidFill>
                  <a:schemeClr val="tx1"/>
                </a:solidFill>
              </a:rPr>
              <a:t>allow this effect to be heterogeneous according to variations in the aggregate gender employment gap (at the country and year level) of the </a:t>
            </a:r>
            <a:r>
              <a:rPr lang="en-GB" sz="1400" dirty="0" smtClean="0">
                <a:solidFill>
                  <a:schemeClr val="tx1"/>
                </a:solidFill>
              </a:rPr>
              <a:t>children. </a:t>
            </a: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a:solidFill>
                  <a:schemeClr val="tx1"/>
                </a:solidFill>
              </a:rPr>
              <a:t>Our model controls for unobserved heterogeneity at the country-year level by including country-year fixed effects. </a:t>
            </a:r>
            <a:endParaRPr lang="en-GB" sz="1400" dirty="0" smtClean="0">
              <a:solidFill>
                <a:schemeClr val="tx1"/>
              </a:solidFill>
            </a:endParaRP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smtClean="0">
                <a:solidFill>
                  <a:schemeClr val="tx1"/>
                </a:solidFill>
              </a:rPr>
              <a:t>The </a:t>
            </a:r>
            <a:r>
              <a:rPr lang="en-GB" sz="1400" dirty="0">
                <a:solidFill>
                  <a:schemeClr val="tx1"/>
                </a:solidFill>
              </a:rPr>
              <a:t>identification strategy relies on the assumption that the gender of the children is randomly distributed according to major sources of heterogeneity such as health, preferences, and abilities. </a:t>
            </a:r>
            <a:endParaRPr lang="en-GB" sz="1400" dirty="0" smtClean="0">
              <a:solidFill>
                <a:schemeClr val="tx1"/>
              </a:solidFill>
            </a:endParaRPr>
          </a:p>
        </p:txBody>
      </p:sp>
    </p:spTree>
    <p:extLst>
      <p:ext uri="{BB962C8B-B14F-4D97-AF65-F5344CB8AC3E}">
        <p14:creationId xmlns:p14="http://schemas.microsoft.com/office/powerpoint/2010/main" val="98316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Contribution</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First, we add to the early literature on the effect of employment on informal caregiving (</a:t>
            </a:r>
            <a:r>
              <a:rPr lang="en-GB" sz="1400" dirty="0" err="1">
                <a:solidFill>
                  <a:schemeClr val="tx1"/>
                </a:solidFill>
              </a:rPr>
              <a:t>Mentzakis</a:t>
            </a:r>
            <a:r>
              <a:rPr lang="en-GB" sz="1400" dirty="0">
                <a:solidFill>
                  <a:schemeClr val="tx1"/>
                </a:solidFill>
              </a:rPr>
              <a:t> et al., 2009; Carmichael et al., 2010) by considering labour market conditions on the decision to provide care. </a:t>
            </a:r>
            <a:endParaRPr lang="en-GB" sz="1400" dirty="0" smtClean="0">
              <a:solidFill>
                <a:schemeClr val="tx1"/>
              </a:solidFill>
            </a:endParaRP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a:solidFill>
                  <a:schemeClr val="tx1"/>
                </a:solidFill>
              </a:rPr>
              <a:t>Second, we contribute to the literature investigating the interactions between informal and formal care by providing another source of exogenous variation in the receipt of informal care that exploits the fact that the heterogeneous effect of the gender of children according to the gender employment gap (Bolin 2008; Van </a:t>
            </a:r>
            <a:r>
              <a:rPr lang="en-GB" sz="1400" dirty="0" err="1">
                <a:solidFill>
                  <a:schemeClr val="tx1"/>
                </a:solidFill>
              </a:rPr>
              <a:t>Houtven</a:t>
            </a:r>
            <a:r>
              <a:rPr lang="en-GB" sz="1400" dirty="0">
                <a:solidFill>
                  <a:schemeClr val="tx1"/>
                </a:solidFill>
              </a:rPr>
              <a:t> and Norton 2004; </a:t>
            </a:r>
            <a:r>
              <a:rPr lang="en-GB" sz="1400" dirty="0" err="1">
                <a:solidFill>
                  <a:schemeClr val="tx1"/>
                </a:solidFill>
              </a:rPr>
              <a:t>Bonsang</a:t>
            </a:r>
            <a:r>
              <a:rPr lang="en-GB" sz="1400" dirty="0">
                <a:solidFill>
                  <a:schemeClr val="tx1"/>
                </a:solidFill>
              </a:rPr>
              <a:t>, 2009). </a:t>
            </a:r>
            <a:endParaRPr lang="en-GB" sz="1400" dirty="0" smtClean="0">
              <a:solidFill>
                <a:schemeClr val="tx1"/>
              </a:solidFill>
            </a:endParaRP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a:solidFill>
                  <a:schemeClr val="tx1"/>
                </a:solidFill>
              </a:rPr>
              <a:t>While previous literature highlight that daughters are more likely to provide care to their older parents, we actually show that this effect varies across country and that it is highly associated with the gender employment gap. </a:t>
            </a:r>
            <a:endParaRPr lang="en-GB" sz="1400" dirty="0" smtClean="0">
              <a:solidFill>
                <a:schemeClr val="tx1"/>
              </a:solidFill>
            </a:endParaRPr>
          </a:p>
        </p:txBody>
      </p:sp>
    </p:spTree>
    <p:extLst>
      <p:ext uri="{BB962C8B-B14F-4D97-AF65-F5344CB8AC3E}">
        <p14:creationId xmlns:p14="http://schemas.microsoft.com/office/powerpoint/2010/main" val="672620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Contribution</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eaLnBrk="1" hangingPunct="1">
              <a:buFont typeface="Arial" charset="0"/>
              <a:buChar char="•"/>
              <a:defRPr/>
            </a:pPr>
            <a:r>
              <a:rPr lang="en-GB" sz="1400" dirty="0">
                <a:solidFill>
                  <a:schemeClr val="tx1"/>
                </a:solidFill>
              </a:rPr>
              <a:t>Moreover, we show that  the gender composition of the children also affects the use of formal care among older </a:t>
            </a:r>
            <a:r>
              <a:rPr lang="en-GB" sz="1400" dirty="0" smtClean="0">
                <a:solidFill>
                  <a:schemeClr val="tx1"/>
                </a:solidFill>
              </a:rPr>
              <a:t>individuals. </a:t>
            </a:r>
          </a:p>
          <a:p>
            <a:pPr eaLnBrk="1" hangingPunct="1">
              <a:buFont typeface="Arial" charset="0"/>
              <a:buChar char="•"/>
              <a:defRPr/>
            </a:pPr>
            <a:endParaRPr lang="en-GB" sz="1400" dirty="0">
              <a:solidFill>
                <a:schemeClr val="tx1"/>
              </a:solidFill>
            </a:endParaRPr>
          </a:p>
          <a:p>
            <a:pPr eaLnBrk="1" hangingPunct="1">
              <a:buFont typeface="Arial" charset="0"/>
              <a:buChar char="•"/>
              <a:defRPr/>
            </a:pPr>
            <a:r>
              <a:rPr lang="en-GB" sz="1400" dirty="0" smtClean="0">
                <a:solidFill>
                  <a:schemeClr val="tx1"/>
                </a:solidFill>
              </a:rPr>
              <a:t>This </a:t>
            </a:r>
            <a:r>
              <a:rPr lang="en-GB" sz="1400" dirty="0">
                <a:solidFill>
                  <a:schemeClr val="tx1"/>
                </a:solidFill>
              </a:rPr>
              <a:t>effect varies according to the gender employment gap: older individuals with daughters are less likely to use formal care, especially paid domestic help, but only when the gender employment gap is larger. This result suggests that informal care is a substitute to formal care.</a:t>
            </a:r>
            <a:endParaRPr lang="en-GB" sz="1400" dirty="0" smtClean="0">
              <a:solidFill>
                <a:schemeClr val="tx1"/>
              </a:solidFill>
            </a:endParaRPr>
          </a:p>
        </p:txBody>
      </p:sp>
    </p:spTree>
    <p:extLst>
      <p:ext uri="{BB962C8B-B14F-4D97-AF65-F5344CB8AC3E}">
        <p14:creationId xmlns:p14="http://schemas.microsoft.com/office/powerpoint/2010/main" val="262759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128713"/>
            <a:ext cx="8086725" cy="571500"/>
          </a:xfrm>
        </p:spPr>
        <p:txBody>
          <a:bodyPr/>
          <a:lstStyle/>
          <a:p>
            <a:pPr eaLnBrk="1" hangingPunct="1">
              <a:defRPr/>
            </a:pPr>
            <a:r>
              <a:rPr lang="lb-LU" dirty="0" smtClean="0"/>
              <a:t>Empirical strategy</a:t>
            </a:r>
            <a:endParaRPr lang="lb-LU" dirty="0"/>
          </a:p>
        </p:txBody>
      </p:sp>
      <p:sp>
        <p:nvSpPr>
          <p:cNvPr id="4" name="Espace réservé du texte 3"/>
          <p:cNvSpPr>
            <a:spLocks noGrp="1"/>
          </p:cNvSpPr>
          <p:nvPr>
            <p:ph type="body" idx="11"/>
          </p:nvPr>
        </p:nvSpPr>
        <p:spPr>
          <a:xfrm>
            <a:off x="3635375" y="142875"/>
            <a:ext cx="4365625" cy="214313"/>
          </a:xfrm>
        </p:spPr>
        <p:txBody>
          <a:bodyPr vert="horz" wrap="square" lIns="91440" tIns="45720" rIns="91440" bIns="45720" numCol="1" anchorCtr="0" compatLnSpc="1">
            <a:prstTxWarp prst="textNoShape">
              <a:avLst/>
            </a:prstTxWarp>
          </a:bodyPr>
          <a:lstStyle/>
          <a:p>
            <a:pPr eaLnBrk="1" hangingPunct="1">
              <a:lnSpc>
                <a:spcPct val="90000"/>
              </a:lnSpc>
              <a:spcBef>
                <a:spcPct val="0"/>
              </a:spcBef>
              <a:buFont typeface="Arial" charset="0"/>
              <a:buNone/>
              <a:defRPr/>
            </a:pPr>
            <a:r>
              <a:rPr lang="lb-LU" altLang="en-US" sz="900" cap="none" dirty="0" smtClean="0">
                <a:solidFill>
                  <a:srgbClr val="A6A6A6"/>
                </a:solidFill>
              </a:rPr>
              <a:t>Gender employment gaps and long-term care</a:t>
            </a:r>
          </a:p>
        </p:txBody>
      </p:sp>
      <p:sp>
        <p:nvSpPr>
          <p:cNvPr id="5" name="Espace réservé du texte 4"/>
          <p:cNvSpPr>
            <a:spLocks noGrp="1"/>
          </p:cNvSpPr>
          <p:nvPr>
            <p:ph type="body" idx="12"/>
          </p:nvPr>
        </p:nvSpPr>
        <p:spPr>
          <a:xfrm>
            <a:off x="214313" y="6572250"/>
            <a:ext cx="8715375" cy="214313"/>
          </a:xfrm>
        </p:spPr>
        <p:txBody>
          <a:bodyPr/>
          <a:lstStyle/>
          <a:p>
            <a:pPr eaLnBrk="1" hangingPunct="1">
              <a:buFont typeface="Arial" charset="0"/>
              <a:buNone/>
              <a:defRPr/>
            </a:pPr>
            <a:endParaRPr lang="lb-LU" dirty="0"/>
          </a:p>
        </p:txBody>
      </p:sp>
      <mc:AlternateContent xmlns:mc="http://schemas.openxmlformats.org/markup-compatibility/2006" xmlns:a14="http://schemas.microsoft.com/office/drawing/2010/main">
        <mc:Choice Requires="a14">
          <p:sp>
            <p:nvSpPr>
              <p:cNvPr id="7" name="Espace réservé du contenu 6"/>
              <p:cNvSpPr>
                <a:spLocks noGrp="1"/>
              </p:cNvSpPr>
              <p:nvPr>
                <p:ph idx="1"/>
              </p:nvPr>
            </p:nvSpPr>
            <p:spPr>
              <a:xfrm>
                <a:off x="571500" y="2143125"/>
                <a:ext cx="8115300" cy="3857625"/>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GB" sz="1400" dirty="0" smtClean="0">
                    <a:solidFill>
                      <a:schemeClr val="tx1"/>
                    </a:solidFill>
                  </a:rPr>
                  <a:t>The equations to be estimated are the following:</a:t>
                </a:r>
              </a:p>
              <a:p>
                <a:pPr>
                  <a:buFont typeface="Arial" panose="020B0604020202020204" pitchFamily="34" charset="0"/>
                  <a:buChar char="•"/>
                </a:pPr>
                <a:endParaRPr lang="fr-FR" sz="1400" dirty="0">
                  <a:solidFill>
                    <a:schemeClr val="tx1"/>
                  </a:solidFill>
                </a:endParaRPr>
              </a:p>
              <a:p>
                <a:r>
                  <a:rPr lang="fr-FR" sz="1400" dirty="0" smtClean="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𝐼𝐶</m:t>
                        </m:r>
                      </m:e>
                      <m:sub>
                        <m:r>
                          <a:rPr lang="en-GB" sz="1400" i="1">
                            <a:solidFill>
                              <a:schemeClr val="tx1"/>
                            </a:solidFill>
                            <a:latin typeface="Cambria Math" panose="02040503050406030204" pitchFamily="18" charset="0"/>
                          </a:rPr>
                          <m:t>𝑖𝑐𝑡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𝑋</m:t>
                        </m:r>
                        <m:r>
                          <a:rPr lang="en-GB" sz="1400" i="1">
                            <a:solidFill>
                              <a:schemeClr val="tx1"/>
                            </a:solidFill>
                            <a:latin typeface="Cambria Math" panose="02040503050406030204" pitchFamily="18" charset="0"/>
                          </a:rPr>
                          <m:t>′</m:t>
                        </m:r>
                      </m:e>
                      <m:sub>
                        <m:r>
                          <a:rPr lang="en-GB" sz="1400" i="1">
                            <a:solidFill>
                              <a:schemeClr val="tx1"/>
                            </a:solidFill>
                            <a:latin typeface="Cambria Math" panose="02040503050406030204" pitchFamily="18" charset="0"/>
                          </a:rPr>
                          <m:t>𝑖𝑐𝑡</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1</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2</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𝑠h𝑎𝑟𝑒</m:t>
                        </m:r>
                      </m:e>
                      <m:sub>
                        <m:r>
                          <a:rPr lang="en-GB" sz="1400" i="1">
                            <a:solidFill>
                              <a:schemeClr val="tx1"/>
                            </a:solidFill>
                            <a:latin typeface="Cambria Math" panose="02040503050406030204" pitchFamily="18" charset="0"/>
                          </a:rPr>
                          <m:t>𝑖𝑐𝑡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3</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𝑠h𝑎𝑟𝑒</m:t>
                        </m:r>
                      </m:e>
                      <m:sub>
                        <m:r>
                          <a:rPr lang="en-GB" sz="1400" i="1">
                            <a:solidFill>
                              <a:schemeClr val="tx1"/>
                            </a:solidFill>
                            <a:latin typeface="Cambria Math" panose="02040503050406030204" pitchFamily="18" charset="0"/>
                          </a:rPr>
                          <m:t>𝑖𝑐𝑡</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𝑔𝑎𝑝</m:t>
                        </m:r>
                      </m:e>
                      <m:sub>
                        <m:r>
                          <a:rPr lang="en-GB" sz="1400" i="1">
                            <a:solidFill>
                              <a:schemeClr val="tx1"/>
                            </a:solidFill>
                            <a:latin typeface="Cambria Math" panose="02040503050406030204" pitchFamily="18" charset="0"/>
                          </a:rPr>
                          <m:t>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𝜀</m:t>
                        </m:r>
                      </m:e>
                      <m:sub>
                        <m:r>
                          <a:rPr lang="en-GB" sz="1400" i="1">
                            <a:solidFill>
                              <a:schemeClr val="tx1"/>
                            </a:solidFill>
                            <a:latin typeface="Cambria Math" panose="02040503050406030204" pitchFamily="18" charset="0"/>
                          </a:rPr>
                          <m:t>𝑖𝑐𝑡</m:t>
                        </m:r>
                      </m:sub>
                    </m:sSub>
                  </m:oMath>
                </a14:m>
                <a:r>
                  <a:rPr lang="en-GB" sz="1400" dirty="0">
                    <a:solidFill>
                      <a:schemeClr val="tx1"/>
                    </a:solidFill>
                  </a:rPr>
                  <a:t>,		</a:t>
                </a:r>
                <a:r>
                  <a:rPr lang="en-GB" sz="1400" dirty="0" smtClean="0">
                    <a:solidFill>
                      <a:schemeClr val="tx1"/>
                    </a:solidFill>
                  </a:rPr>
                  <a:t>(</a:t>
                </a:r>
                <a:r>
                  <a:rPr lang="en-GB" sz="1400" dirty="0">
                    <a:solidFill>
                      <a:schemeClr val="tx1"/>
                    </a:solidFill>
                  </a:rPr>
                  <a:t>1</a:t>
                </a:r>
                <a:r>
                  <a:rPr lang="en-GB" sz="1400" dirty="0" smtClean="0">
                    <a:solidFill>
                      <a:schemeClr val="tx1"/>
                    </a:solidFill>
                  </a:rPr>
                  <a:t>)</a:t>
                </a:r>
              </a:p>
              <a:p>
                <a:endParaRPr lang="fr-FR" sz="1400" dirty="0">
                  <a:solidFill>
                    <a:schemeClr val="tx1"/>
                  </a:solidFill>
                </a:endParaRPr>
              </a:p>
              <a:p>
                <a:r>
                  <a:rPr lang="fr-FR" sz="1400" dirty="0" smtClean="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𝐹𝐶</m:t>
                        </m:r>
                      </m:e>
                      <m:sub>
                        <m:r>
                          <a:rPr lang="en-GB" sz="1400" i="1">
                            <a:solidFill>
                              <a:schemeClr val="tx1"/>
                            </a:solidFill>
                            <a:latin typeface="Cambria Math" panose="02040503050406030204" pitchFamily="18" charset="0"/>
                          </a:rPr>
                          <m:t>𝑖𝑐𝑡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𝑋</m:t>
                        </m:r>
                        <m:r>
                          <a:rPr lang="en-GB" sz="1400" i="1">
                            <a:solidFill>
                              <a:schemeClr val="tx1"/>
                            </a:solidFill>
                            <a:latin typeface="Cambria Math" panose="02040503050406030204" pitchFamily="18" charset="0"/>
                          </a:rPr>
                          <m:t>′</m:t>
                        </m:r>
                      </m:e>
                      <m:sub>
                        <m:r>
                          <a:rPr lang="en-GB" sz="1400" i="1">
                            <a:solidFill>
                              <a:schemeClr val="tx1"/>
                            </a:solidFill>
                            <a:latin typeface="Cambria Math" panose="02040503050406030204" pitchFamily="18" charset="0"/>
                          </a:rPr>
                          <m:t>𝑖𝑐𝑡</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1</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2</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𝑠h𝑎𝑟𝑒</m:t>
                        </m:r>
                      </m:e>
                      <m:sub>
                        <m:r>
                          <a:rPr lang="en-GB" sz="1400" i="1">
                            <a:solidFill>
                              <a:schemeClr val="tx1"/>
                            </a:solidFill>
                            <a:latin typeface="Cambria Math" panose="02040503050406030204" pitchFamily="18" charset="0"/>
                          </a:rPr>
                          <m:t>𝑖𝑐𝑡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3</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𝑠h𝑎𝑟𝑒</m:t>
                        </m:r>
                      </m:e>
                      <m:sub>
                        <m:r>
                          <a:rPr lang="en-GB" sz="1400" i="1">
                            <a:solidFill>
                              <a:schemeClr val="tx1"/>
                            </a:solidFill>
                            <a:latin typeface="Cambria Math" panose="02040503050406030204" pitchFamily="18" charset="0"/>
                          </a:rPr>
                          <m:t>𝑖𝑐𝑡</m:t>
                        </m:r>
                      </m:sub>
                    </m:sSub>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𝑔𝑎𝑝</m:t>
                        </m:r>
                      </m:e>
                      <m:sub>
                        <m:r>
                          <a:rPr lang="en-GB" sz="1400" i="1">
                            <a:solidFill>
                              <a:schemeClr val="tx1"/>
                            </a:solidFill>
                            <a:latin typeface="Cambria Math" panose="02040503050406030204" pitchFamily="18" charset="0"/>
                          </a:rPr>
                          <m:t>𝑐𝑡</m:t>
                        </m:r>
                      </m:sub>
                    </m:sSub>
                    <m:r>
                      <a:rPr lang="en-GB" sz="1400" i="1">
                        <a:solidFill>
                          <a:schemeClr val="tx1"/>
                        </a:solidFill>
                        <a:latin typeface="Cambria Math" panose="02040503050406030204" pitchFamily="18" charset="0"/>
                      </a:rPr>
                      <m:t>+</m:t>
                    </m:r>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𝜈</m:t>
                        </m:r>
                      </m:e>
                      <m:sub>
                        <m:r>
                          <a:rPr lang="en-GB" sz="1400" i="1">
                            <a:solidFill>
                              <a:schemeClr val="tx1"/>
                            </a:solidFill>
                            <a:latin typeface="Cambria Math" panose="02040503050406030204" pitchFamily="18" charset="0"/>
                          </a:rPr>
                          <m:t>𝑖𝑐𝑡</m:t>
                        </m:r>
                      </m:sub>
                    </m:sSub>
                  </m:oMath>
                </a14:m>
                <a:r>
                  <a:rPr lang="en-GB" sz="1400" dirty="0">
                    <a:solidFill>
                      <a:schemeClr val="tx1"/>
                    </a:solidFill>
                  </a:rPr>
                  <a:t>,		</a:t>
                </a:r>
                <a:r>
                  <a:rPr lang="en-GB" sz="1400" dirty="0" smtClean="0">
                    <a:solidFill>
                      <a:schemeClr val="tx1"/>
                    </a:solidFill>
                  </a:rPr>
                  <a:t>(</a:t>
                </a:r>
                <a:r>
                  <a:rPr lang="en-GB" sz="1400" dirty="0">
                    <a:solidFill>
                      <a:schemeClr val="tx1"/>
                    </a:solidFill>
                  </a:rPr>
                  <a:t>2)</a:t>
                </a:r>
                <a:endParaRPr lang="fr-FR" sz="1400" dirty="0">
                  <a:solidFill>
                    <a:schemeClr val="tx1"/>
                  </a:solidFill>
                </a:endParaRPr>
              </a:p>
              <a:p>
                <a:r>
                  <a:rPr lang="en-GB" sz="1400" dirty="0" smtClean="0">
                    <a:solidFill>
                      <a:schemeClr val="tx1"/>
                    </a:solidFill>
                  </a:rPr>
                  <a:t>	</a:t>
                </a:r>
              </a:p>
              <a:p>
                <a:r>
                  <a:rPr lang="en-GB" sz="1400" dirty="0">
                    <a:solidFill>
                      <a:schemeClr val="tx1"/>
                    </a:solidFill>
                  </a:rPr>
                  <a:t>	</a:t>
                </a:r>
                <a:r>
                  <a:rPr lang="en-GB" sz="1400" dirty="0" smtClean="0">
                    <a:solidFill>
                      <a:schemeClr val="tx1"/>
                    </a:solidFill>
                  </a:rPr>
                  <a:t>where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𝑋</m:t>
                        </m:r>
                      </m:e>
                      <m:sub>
                        <m:r>
                          <a:rPr lang="en-GB" sz="1400" i="1">
                            <a:solidFill>
                              <a:schemeClr val="tx1"/>
                            </a:solidFill>
                            <a:latin typeface="Cambria Math" panose="02040503050406030204" pitchFamily="18" charset="0"/>
                          </a:rPr>
                          <m:t>𝑖𝑐𝑡</m:t>
                        </m:r>
                      </m:sub>
                    </m:sSub>
                  </m:oMath>
                </a14:m>
                <a:r>
                  <a:rPr lang="en-GB" sz="1400" dirty="0">
                    <a:solidFill>
                      <a:schemeClr val="tx1"/>
                    </a:solidFill>
                  </a:rPr>
                  <a:t> is a vector of control variables that are likely to be related to the use of formal and informal care. </a:t>
                </a:r>
                <a:endParaRPr lang="en-GB" sz="1400" dirty="0" smtClean="0">
                  <a:solidFill>
                    <a:schemeClr val="tx1"/>
                  </a:solidFill>
                </a:endParaRPr>
              </a:p>
              <a:p>
                <a:endParaRPr lang="en-GB" sz="1400" dirty="0" smtClean="0">
                  <a:solidFill>
                    <a:schemeClr val="tx1"/>
                  </a:solidFill>
                </a:endParaRPr>
              </a:p>
              <a:p>
                <a:r>
                  <a:rPr lang="fr-FR" sz="1400" dirty="0" smtClean="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𝑐𝑡</m:t>
                        </m:r>
                      </m:sub>
                    </m:sSub>
                  </m:oMath>
                </a14:m>
                <a:r>
                  <a:rPr lang="en-GB" sz="1400" dirty="0">
                    <a:solidFill>
                      <a:schemeClr val="tx1"/>
                    </a:solidFill>
                  </a:rPr>
                  <a:t> and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𝑐𝑡</m:t>
                        </m:r>
                      </m:sub>
                    </m:sSub>
                  </m:oMath>
                </a14:m>
                <a:r>
                  <a:rPr lang="en-GB" sz="1400" dirty="0">
                    <a:solidFill>
                      <a:schemeClr val="tx1"/>
                    </a:solidFill>
                  </a:rPr>
                  <a:t> are country-wave fixed </a:t>
                </a:r>
                <a:r>
                  <a:rPr lang="en-GB" sz="1400" dirty="0" smtClean="0">
                    <a:solidFill>
                      <a:schemeClr val="tx1"/>
                    </a:solidFill>
                  </a:rPr>
                  <a:t>effects.</a:t>
                </a:r>
              </a:p>
              <a:p>
                <a:endParaRPr lang="en-GB" sz="1400" dirty="0" smtClean="0">
                  <a:solidFill>
                    <a:schemeClr val="tx1"/>
                  </a:solidFill>
                </a:endParaRPr>
              </a:p>
              <a:p>
                <a:r>
                  <a:rPr lang="fr-FR" sz="1400" dirty="0" smtClean="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2</m:t>
                        </m:r>
                      </m:sub>
                    </m:sSub>
                  </m:oMath>
                </a14:m>
                <a:r>
                  <a:rPr lang="en-GB" sz="1400" dirty="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𝛽</m:t>
                        </m:r>
                      </m:e>
                      <m:sub>
                        <m:r>
                          <a:rPr lang="en-GB" sz="1400" i="1">
                            <a:solidFill>
                              <a:schemeClr val="tx1"/>
                            </a:solidFill>
                            <a:latin typeface="Cambria Math" panose="02040503050406030204" pitchFamily="18" charset="0"/>
                          </a:rPr>
                          <m:t>3</m:t>
                        </m:r>
                      </m:sub>
                    </m:sSub>
                  </m:oMath>
                </a14:m>
                <a:r>
                  <a:rPr lang="en-GB" sz="1400" dirty="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2</m:t>
                        </m:r>
                      </m:sub>
                    </m:sSub>
                  </m:oMath>
                </a14:m>
                <a:r>
                  <a:rPr lang="en-GB" sz="1400" dirty="0">
                    <a:solidFill>
                      <a:schemeClr val="tx1"/>
                    </a:solidFill>
                  </a:rPr>
                  <a:t>, and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𝛾</m:t>
                        </m:r>
                      </m:e>
                      <m:sub>
                        <m:r>
                          <a:rPr lang="en-GB" sz="1400" i="1">
                            <a:solidFill>
                              <a:schemeClr val="tx1"/>
                            </a:solidFill>
                            <a:latin typeface="Cambria Math" panose="02040503050406030204" pitchFamily="18" charset="0"/>
                          </a:rPr>
                          <m:t>3</m:t>
                        </m:r>
                      </m:sub>
                    </m:sSub>
                  </m:oMath>
                </a14:m>
                <a:r>
                  <a:rPr lang="en-GB" sz="1400" dirty="0">
                    <a:solidFill>
                      <a:schemeClr val="tx1"/>
                    </a:solidFill>
                  </a:rPr>
                  <a:t> are parameters of interest to be estimated. </a:t>
                </a:r>
                <a:endParaRPr lang="en-GB" sz="1400" dirty="0" smtClean="0">
                  <a:solidFill>
                    <a:schemeClr val="tx1"/>
                  </a:solidFill>
                </a:endParaRPr>
              </a:p>
              <a:p>
                <a:endParaRPr lang="en-GB" sz="1400" dirty="0">
                  <a:solidFill>
                    <a:schemeClr val="tx1"/>
                  </a:solidFill>
                </a:endParaRPr>
              </a:p>
              <a:p>
                <a:r>
                  <a:rPr lang="en-GB" sz="1400" dirty="0" smtClean="0">
                    <a:solidFill>
                      <a:schemeClr val="tx1"/>
                    </a:solidFill>
                  </a:rPr>
                  <a:t>	Finally</a:t>
                </a:r>
                <a:r>
                  <a:rPr lang="en-GB" sz="1400" dirty="0">
                    <a:solidFill>
                      <a:schemeClr val="tx1"/>
                    </a:solidFill>
                  </a:rPr>
                  <a:t>,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𝜀</m:t>
                        </m:r>
                      </m:e>
                      <m:sub>
                        <m:r>
                          <a:rPr lang="en-GB" sz="1400" i="1">
                            <a:solidFill>
                              <a:schemeClr val="tx1"/>
                            </a:solidFill>
                            <a:latin typeface="Cambria Math" panose="02040503050406030204" pitchFamily="18" charset="0"/>
                          </a:rPr>
                          <m:t>𝑖𝑐𝑡</m:t>
                        </m:r>
                      </m:sub>
                    </m:sSub>
                  </m:oMath>
                </a14:m>
                <a:r>
                  <a:rPr lang="en-GB" sz="1400" dirty="0">
                    <a:solidFill>
                      <a:schemeClr val="tx1"/>
                    </a:solidFill>
                  </a:rPr>
                  <a:t> and </a:t>
                </a:r>
                <a14:m>
                  <m:oMath xmlns:m="http://schemas.openxmlformats.org/officeDocument/2006/math">
                    <m:sSub>
                      <m:sSubPr>
                        <m:ctrlPr>
                          <a:rPr lang="fr-FR" sz="1400" i="1">
                            <a:solidFill>
                              <a:schemeClr val="tx1"/>
                            </a:solidFill>
                            <a:latin typeface="Cambria Math" panose="02040503050406030204" pitchFamily="18" charset="0"/>
                          </a:rPr>
                        </m:ctrlPr>
                      </m:sSubPr>
                      <m:e>
                        <m:r>
                          <a:rPr lang="en-GB" sz="1400" i="1">
                            <a:solidFill>
                              <a:schemeClr val="tx1"/>
                            </a:solidFill>
                            <a:latin typeface="Cambria Math" panose="02040503050406030204" pitchFamily="18" charset="0"/>
                          </a:rPr>
                          <m:t>𝜈</m:t>
                        </m:r>
                      </m:e>
                      <m:sub>
                        <m:r>
                          <a:rPr lang="en-GB" sz="1400" i="1">
                            <a:solidFill>
                              <a:schemeClr val="tx1"/>
                            </a:solidFill>
                            <a:latin typeface="Cambria Math" panose="02040503050406030204" pitchFamily="18" charset="0"/>
                          </a:rPr>
                          <m:t>𝑖𝑐𝑡</m:t>
                        </m:r>
                      </m:sub>
                    </m:sSub>
                  </m:oMath>
                </a14:m>
                <a:r>
                  <a:rPr lang="en-GB" sz="1400" dirty="0">
                    <a:solidFill>
                      <a:schemeClr val="tx1"/>
                    </a:solidFill>
                  </a:rPr>
                  <a:t> are the error terms. </a:t>
                </a:r>
                <a:endParaRPr lang="en-GB" sz="1400" dirty="0" smtClean="0">
                  <a:solidFill>
                    <a:schemeClr val="tx1"/>
                  </a:solidFill>
                </a:endParaRPr>
              </a:p>
            </p:txBody>
          </p:sp>
        </mc:Choice>
        <mc:Fallback xmlns="">
          <p:sp>
            <p:nvSpPr>
              <p:cNvPr id="7" name="Espace réservé du contenu 6"/>
              <p:cNvSpPr>
                <a:spLocks noGrp="1" noRot="1" noChangeAspect="1" noMove="1" noResize="1" noEditPoints="1" noAdjustHandles="1" noChangeArrowheads="1" noChangeShapeType="1" noTextEdit="1"/>
              </p:cNvSpPr>
              <p:nvPr>
                <p:ph idx="1"/>
              </p:nvPr>
            </p:nvSpPr>
            <p:spPr>
              <a:xfrm>
                <a:off x="571500" y="2143125"/>
                <a:ext cx="8115300" cy="3857625"/>
              </a:xfrm>
              <a:blipFill rotWithShape="0">
                <a:blip r:embed="rId3"/>
                <a:stretch>
                  <a:fillRect l="-150" t="-316" r="-376"/>
                </a:stretch>
              </a:blipFill>
            </p:spPr>
            <p:txBody>
              <a:bodyPr/>
              <a:lstStyle/>
              <a:p>
                <a:r>
                  <a:rPr lang="fr-FR">
                    <a:noFill/>
                  </a:rPr>
                  <a:t> </a:t>
                </a:r>
              </a:p>
            </p:txBody>
          </p:sp>
        </mc:Fallback>
      </mc:AlternateContent>
    </p:spTree>
    <p:extLst>
      <p:ext uri="{BB962C8B-B14F-4D97-AF65-F5344CB8AC3E}">
        <p14:creationId xmlns:p14="http://schemas.microsoft.com/office/powerpoint/2010/main" val="2410869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CEPS_INSTE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C3244B44-214A-4B1A-A8A7-0AA42BD913BD}" vid="{0D866569-4205-4591-B65C-DB3F0E53BA3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TotalTime>
  <Words>2036</Words>
  <Application>Microsoft Office PowerPoint</Application>
  <PresentationFormat>Affichage à l'écran (4:3)</PresentationFormat>
  <Paragraphs>231</Paragraphs>
  <Slides>31</Slides>
  <Notes>31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2</vt:i4>
      </vt:variant>
      <vt:variant>
        <vt:lpstr>Titres des diapositives</vt:lpstr>
      </vt:variant>
      <vt:variant>
        <vt:i4>31</vt:i4>
      </vt:variant>
    </vt:vector>
  </HeadingPairs>
  <TitlesOfParts>
    <vt:vector size="39" baseType="lpstr">
      <vt:lpstr>Arial</vt:lpstr>
      <vt:lpstr>Calibri</vt:lpstr>
      <vt:lpstr>Cambria Math</vt:lpstr>
      <vt:lpstr>Segoe UI</vt:lpstr>
      <vt:lpstr>Tahoma</vt:lpstr>
      <vt:lpstr>CEPS_INSTEAD</vt:lpstr>
      <vt:lpstr>Document</vt:lpstr>
      <vt:lpstr>Document Microsoft Word</vt:lpstr>
      <vt:lpstr> Informal care, formal care and daughters employment conditions: evidence from European countries    </vt:lpstr>
      <vt:lpstr>Introduction</vt:lpstr>
      <vt:lpstr>Introduction</vt:lpstr>
      <vt:lpstr>Introduction</vt:lpstr>
      <vt:lpstr>This paper</vt:lpstr>
      <vt:lpstr>This paper</vt:lpstr>
      <vt:lpstr>Contribution</vt:lpstr>
      <vt:lpstr>Contribution</vt:lpstr>
      <vt:lpstr>Empirical strategy</vt:lpstr>
      <vt:lpstr>Data: The sample</vt:lpstr>
      <vt:lpstr>Data: Informal care</vt:lpstr>
      <vt:lpstr>Data: Informal care</vt:lpstr>
      <vt:lpstr>Data: Formal care</vt:lpstr>
      <vt:lpstr>Data: Formal care</vt:lpstr>
      <vt:lpstr>Data: Formal care</vt:lpstr>
      <vt:lpstr>Data: Gender gap in employment rate</vt:lpstr>
      <vt:lpstr>Data: Gender gap in employment rate</vt:lpstr>
      <vt:lpstr>Data: Control variables</vt:lpstr>
      <vt:lpstr>Main Results</vt:lpstr>
      <vt:lpstr>Results by gender </vt:lpstr>
      <vt:lpstr>Graphical representation of the results for informal care </vt:lpstr>
      <vt:lpstr>Graphical representation of the results for formal care (All kind of formal care)</vt:lpstr>
      <vt:lpstr>Results:Separating employment rates of men and women</vt:lpstr>
      <vt:lpstr>Results: Sample and specification checks</vt:lpstr>
      <vt:lpstr>Results by gender for the sample including parents living with a partner/spouse </vt:lpstr>
      <vt:lpstr>Results for mothers according to the distance from the children</vt:lpstr>
      <vt:lpstr>Results: Sample and specification checks</vt:lpstr>
      <vt:lpstr>Results by gender with gender gap taking into account part-time work </vt:lpstr>
      <vt:lpstr>What would happen if we close the gender employment gap in all countries?</vt:lpstr>
      <vt:lpstr>Conclusions</vt:lpstr>
      <vt:lpstr>Alternative interpretations and Limitations</vt:lpstr>
    </vt:vector>
  </TitlesOfParts>
  <Company>CEPS/INSTEAD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Gender-role attitude and gender differences in cognitive functioning at older age</dc:title>
  <dc:creator>Eric BONSANG</dc:creator>
  <cp:lastModifiedBy>Eric BONSANG</cp:lastModifiedBy>
  <cp:revision>357</cp:revision>
  <cp:lastPrinted>2016-01-27T14:45:18Z</cp:lastPrinted>
  <dcterms:created xsi:type="dcterms:W3CDTF">2015-03-03T12:57:06Z</dcterms:created>
  <dcterms:modified xsi:type="dcterms:W3CDTF">2018-03-29T18:58:14Z</dcterms:modified>
</cp:coreProperties>
</file>